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 id="2147483722" r:id="rId2"/>
  </p:sldMasterIdLst>
  <p:notesMasterIdLst>
    <p:notesMasterId r:id="rId77"/>
  </p:notesMasterIdLst>
  <p:handoutMasterIdLst>
    <p:handoutMasterId r:id="rId78"/>
  </p:handoutMasterIdLst>
  <p:sldIdLst>
    <p:sldId id="384" r:id="rId3"/>
    <p:sldId id="562" r:id="rId4"/>
    <p:sldId id="563" r:id="rId5"/>
    <p:sldId id="630" r:id="rId6"/>
    <p:sldId id="565" r:id="rId7"/>
    <p:sldId id="566" r:id="rId8"/>
    <p:sldId id="567" r:id="rId9"/>
    <p:sldId id="568" r:id="rId10"/>
    <p:sldId id="569" r:id="rId11"/>
    <p:sldId id="570" r:id="rId12"/>
    <p:sldId id="571" r:id="rId13"/>
    <p:sldId id="572" r:id="rId14"/>
    <p:sldId id="573" r:id="rId15"/>
    <p:sldId id="574" r:id="rId16"/>
    <p:sldId id="575" r:id="rId17"/>
    <p:sldId id="576" r:id="rId18"/>
    <p:sldId id="577" r:id="rId19"/>
    <p:sldId id="578" r:id="rId20"/>
    <p:sldId id="579" r:id="rId21"/>
    <p:sldId id="447" r:id="rId22"/>
    <p:sldId id="580" r:id="rId23"/>
    <p:sldId id="581" r:id="rId24"/>
    <p:sldId id="582" r:id="rId25"/>
    <p:sldId id="583" r:id="rId26"/>
    <p:sldId id="584" r:id="rId27"/>
    <p:sldId id="585" r:id="rId28"/>
    <p:sldId id="586" r:id="rId29"/>
    <p:sldId id="587" r:id="rId30"/>
    <p:sldId id="588" r:id="rId31"/>
    <p:sldId id="589" r:id="rId32"/>
    <p:sldId id="452" r:id="rId33"/>
    <p:sldId id="590" r:id="rId34"/>
    <p:sldId id="591" r:id="rId35"/>
    <p:sldId id="592" r:id="rId36"/>
    <p:sldId id="593" r:id="rId37"/>
    <p:sldId id="594" r:id="rId38"/>
    <p:sldId id="595" r:id="rId39"/>
    <p:sldId id="596" r:id="rId40"/>
    <p:sldId id="597" r:id="rId41"/>
    <p:sldId id="598" r:id="rId42"/>
    <p:sldId id="599" r:id="rId43"/>
    <p:sldId id="600" r:id="rId44"/>
    <p:sldId id="601" r:id="rId45"/>
    <p:sldId id="602" r:id="rId46"/>
    <p:sldId id="603" r:id="rId47"/>
    <p:sldId id="555" r:id="rId48"/>
    <p:sldId id="604" r:id="rId49"/>
    <p:sldId id="605" r:id="rId50"/>
    <p:sldId id="606" r:id="rId51"/>
    <p:sldId id="607" r:id="rId52"/>
    <p:sldId id="608" r:id="rId53"/>
    <p:sldId id="609" r:id="rId54"/>
    <p:sldId id="610" r:id="rId55"/>
    <p:sldId id="611" r:id="rId56"/>
    <p:sldId id="612" r:id="rId57"/>
    <p:sldId id="613" r:id="rId58"/>
    <p:sldId id="614" r:id="rId59"/>
    <p:sldId id="615" r:id="rId60"/>
    <p:sldId id="616" r:id="rId61"/>
    <p:sldId id="450" r:id="rId62"/>
    <p:sldId id="617" r:id="rId63"/>
    <p:sldId id="618" r:id="rId64"/>
    <p:sldId id="619" r:id="rId65"/>
    <p:sldId id="620" r:id="rId66"/>
    <p:sldId id="621" r:id="rId67"/>
    <p:sldId id="622" r:id="rId68"/>
    <p:sldId id="623" r:id="rId69"/>
    <p:sldId id="624" r:id="rId70"/>
    <p:sldId id="625" r:id="rId71"/>
    <p:sldId id="626" r:id="rId72"/>
    <p:sldId id="627" r:id="rId73"/>
    <p:sldId id="628" r:id="rId74"/>
    <p:sldId id="629" r:id="rId75"/>
    <p:sldId id="564" r:id="rId76"/>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939" autoAdjust="0"/>
  </p:normalViewPr>
  <p:slideViewPr>
    <p:cSldViewPr>
      <p:cViewPr varScale="1">
        <p:scale>
          <a:sx n="77" d="100"/>
          <a:sy n="77" d="100"/>
        </p:scale>
        <p:origin x="376"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80345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07778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32</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33</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34</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149018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38</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39</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40</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41</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42</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43</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44</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p>
          <a:p>
            <a:pPr eaLnBrk="1" hangingPunct="1"/>
            <a:endParaRPr lang="en-US" dirty="0"/>
          </a:p>
        </p:txBody>
      </p:sp>
    </p:spTree>
    <p:extLst>
      <p:ext uri="{BB962C8B-B14F-4D97-AF65-F5344CB8AC3E}">
        <p14:creationId xmlns:p14="http://schemas.microsoft.com/office/powerpoint/2010/main" val="2885065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45</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47</a:t>
            </a:fld>
            <a:endParaRPr lang="en-US"/>
          </a:p>
        </p:txBody>
      </p:sp>
    </p:spTree>
    <p:extLst>
      <p:ext uri="{BB962C8B-B14F-4D97-AF65-F5344CB8AC3E}">
        <p14:creationId xmlns:p14="http://schemas.microsoft.com/office/powerpoint/2010/main" val="373383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3066483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50</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52</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figure shows some </a:t>
            </a:r>
            <a:r>
              <a:rPr lang="en-US" sz="1800" dirty="0">
                <a:effectLst/>
                <a:latin typeface="NimbusRomNo9L"/>
              </a:rPr>
              <a:t>random sentences generated from unigram, bigram, trigram, and 4- gram models trained on the works of William Shakespeare.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53</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54</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3634325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197911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57</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58</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8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91545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41974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593071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6462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979"/>
            <a:ext cx="73914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048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631156"/>
            <a:ext cx="4040188"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631156"/>
            <a:ext cx="4041775"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7310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462645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60672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11856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3/3/2025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2132502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50197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970396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543800" cy="742950"/>
          </a:xfrm>
        </p:spPr>
        <p:txBody>
          <a:bodyPr/>
          <a:lstStyle/>
          <a:p>
            <a:r>
              <a:rPr lang="en-US"/>
              <a:t>Click to edit Master title style</a:t>
            </a:r>
          </a:p>
        </p:txBody>
      </p:sp>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3295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68630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810323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8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3/3/2025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3/3/2025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3/3/2025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3/3/2025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3/3/2025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3/3/2025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3/3/2025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285750"/>
            <a:ext cx="868944" cy="874802"/>
          </a:xfrm>
          <a:prstGeom prst="rect">
            <a:avLst/>
          </a:prstGeom>
        </p:spPr>
      </p:pic>
      <p:sp>
        <p:nvSpPr>
          <p:cNvPr id="8" name="TextBox 7"/>
          <p:cNvSpPr txBox="1"/>
          <p:nvPr/>
        </p:nvSpPr>
        <p:spPr>
          <a:xfrm>
            <a:off x="76200" y="419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extLst>
      <p:ext uri="{BB962C8B-B14F-4D97-AF65-F5344CB8AC3E}">
        <p14:creationId xmlns:p14="http://schemas.microsoft.com/office/powerpoint/2010/main" val="2633720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2.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5.e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oleObject" Target="../embeddings/oleObject3.bin"/><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kheafield.com/code/kenl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13.xml"/><Relationship Id="rId5" Type="http://schemas.openxmlformats.org/officeDocument/2006/relationships/image" Target="../media/image43.emf"/><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45.emf"/><Relationship Id="rId5" Type="http://schemas.openxmlformats.org/officeDocument/2006/relationships/oleObject" Target="../embeddings/oleObject9.bin"/><Relationship Id="rId4" Type="http://schemas.openxmlformats.org/officeDocument/2006/relationships/image" Target="../media/image44.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lnSpcReduction="10000"/>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pic>
        <p:nvPicPr>
          <p:cNvPr id="7" name="Picture 6">
            <a:extLst>
              <a:ext uri="{FF2B5EF4-FFF2-40B4-BE49-F238E27FC236}">
                <a16:creationId xmlns:a16="http://schemas.microsoft.com/office/drawing/2014/main" id="{7781CED9-A1A3-F6EE-73BF-634B09B4F484}"/>
              </a:ext>
            </a:extLst>
          </p:cNvPr>
          <p:cNvPicPr>
            <a:picLocks noChangeAspect="1"/>
          </p:cNvPicPr>
          <p:nvPr/>
        </p:nvPicPr>
        <p:blipFill>
          <a:blip r:embed="rId3"/>
          <a:stretch>
            <a:fillRect/>
          </a:stretch>
        </p:blipFill>
        <p:spPr>
          <a:xfrm>
            <a:off x="609600" y="2565400"/>
            <a:ext cx="7543800" cy="768614"/>
          </a:xfrm>
          <a:prstGeom prst="rect">
            <a:avLst/>
          </a:prstGeom>
        </p:spPr>
      </p:pic>
      <p:pic>
        <p:nvPicPr>
          <p:cNvPr id="9" name="Picture 8">
            <a:extLst>
              <a:ext uri="{FF2B5EF4-FFF2-40B4-BE49-F238E27FC236}">
                <a16:creationId xmlns:a16="http://schemas.microsoft.com/office/drawing/2014/main" id="{961AFFEA-B479-437F-6557-CC44573432B1}"/>
              </a:ext>
            </a:extLst>
          </p:cNvPr>
          <p:cNvPicPr>
            <a:picLocks noChangeAspect="1"/>
          </p:cNvPicPr>
          <p:nvPr/>
        </p:nvPicPr>
        <p:blipFill>
          <a:blip r:embed="rId4"/>
          <a:stretch>
            <a:fillRect/>
          </a:stretch>
        </p:blipFill>
        <p:spPr>
          <a:xfrm>
            <a:off x="457200" y="1938367"/>
            <a:ext cx="7344529" cy="427008"/>
          </a:xfrm>
          <a:prstGeom prst="rect">
            <a:avLst/>
          </a:prstGeom>
        </p:spPr>
      </p:pic>
      <p:sp>
        <p:nvSpPr>
          <p:cNvPr id="10" name="TextBox 9">
            <a:extLst>
              <a:ext uri="{FF2B5EF4-FFF2-40B4-BE49-F238E27FC236}">
                <a16:creationId xmlns:a16="http://schemas.microsoft.com/office/drawing/2014/main" id="{31A76FB0-9822-61BC-4B8B-C4C4A89B8AD0}"/>
              </a:ext>
            </a:extLst>
          </p:cNvPr>
          <p:cNvSpPr txBox="1"/>
          <p:nvPr/>
        </p:nvSpPr>
        <p:spPr>
          <a:xfrm>
            <a:off x="8001000" y="1957685"/>
            <a:ext cx="378630" cy="461665"/>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14336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a:t>
            </a:r>
          </a:p>
        </p:txBody>
      </p:sp>
      <p:sp>
        <p:nvSpPr>
          <p:cNvPr id="65539" name="Rectangle 3"/>
          <p:cNvSpPr>
            <a:spLocks noGrp="1" noChangeArrowheads="1"/>
          </p:cNvSpPr>
          <p:nvPr>
            <p:ph idx="1"/>
          </p:nvPr>
        </p:nvSpPr>
        <p:spPr>
          <a:xfrm>
            <a:off x="822960" y="1200150"/>
            <a:ext cx="8016240" cy="3429000"/>
          </a:xfrm>
        </p:spPr>
        <p:txBody>
          <a:bodyPr/>
          <a:lstStyle/>
          <a:p>
            <a:pPr eaLnBrk="1" hangingPunct="1"/>
            <a:r>
              <a:rPr lang="en-US" dirty="0">
                <a:latin typeface="Calibri" charset="0"/>
              </a:rPr>
              <a:t>How to compute the joint probability P(W):</a:t>
            </a:r>
          </a:p>
          <a:p>
            <a:pPr eaLnBrk="1" hangingPunct="1"/>
            <a:endParaRPr lang="en-US" dirty="0">
              <a:latin typeface="Calibri" charset="0"/>
            </a:endParaRPr>
          </a:p>
          <a:p>
            <a:pPr marL="150813" lvl="1" indent="0" eaLnBrk="1" hangingPunct="1">
              <a:buNone/>
            </a:pPr>
            <a:r>
              <a:rPr lang="en-US" dirty="0">
                <a:latin typeface="Calibri" charset="0"/>
              </a:rPr>
              <a:t>P(The, water, of, Walden, Pond, is, so, beautifully, blue)</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2524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822960" y="1200150"/>
            <a:ext cx="8168640" cy="3429000"/>
          </a:xfrm>
        </p:spPr>
        <p:txBody>
          <a:bodyPr>
            <a:normAutofit fontScale="92500" lnSpcReduction="10000"/>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(B|A) = P(A,B)/P(A)</a:t>
            </a:r>
            <a:r>
              <a:rPr lang="en-US" sz="3600" dirty="0">
                <a:latin typeface="Calibri" charset="0"/>
              </a:rPr>
              <a:t>	</a:t>
            </a:r>
            <a:r>
              <a:rPr lang="en-US" dirty="0">
                <a:latin typeface="Calibri" charset="0"/>
              </a:rPr>
              <a:t>Rewriting:   </a:t>
            </a:r>
            <a:r>
              <a:rPr lang="en-US" sz="2400" dirty="0">
                <a:latin typeface="Times New Roman" panose="02020603050405020304" pitchFamily="18" charset="0"/>
                <a:cs typeface="Times New Roman" panose="02020603050405020304" pitchFamily="18" charset="0"/>
              </a:rPr>
              <a:t>P(A,B) = P(A) 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Times New Roman" panose="02020603050405020304" pitchFamily="18" charset="0"/>
                <a:cs typeface="Times New Roman" panose="02020603050405020304" pitchFamily="18" charset="0"/>
              </a:rPr>
              <a:t> P(A,B,C,D) = P(A) P(B|A) P(C|A,B) P(D|A,B,C)</a:t>
            </a:r>
            <a:endParaRPr lang="en-US" sz="3200" dirty="0">
              <a:latin typeface="Times New Roman" panose="02020603050405020304" pitchFamily="18" charset="0"/>
              <a:cs typeface="Times New Roman" panose="02020603050405020304" pitchFamily="18" charset="0"/>
            </a:endParaRPr>
          </a:p>
          <a:p>
            <a:pPr eaLnBrk="1" hangingPunct="1"/>
            <a:r>
              <a:rPr lang="en-US" sz="2800" dirty="0">
                <a:latin typeface="Calibri" charset="0"/>
              </a:rPr>
              <a:t>The Chain Rule in General</a:t>
            </a:r>
          </a:p>
          <a:p>
            <a:pPr eaLnBrk="1" hangingPunct="1">
              <a:buNone/>
            </a:pPr>
            <a:r>
              <a:rPr lang="en-US" sz="2800" dirty="0">
                <a:latin typeface="Times New Roman" panose="02020603050405020304" pitchFamily="18" charset="0"/>
                <a:cs typeface="Times New Roman" panose="02020603050405020304" pitchFamily="18" charset="0"/>
              </a:rPr>
              <a:t>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x</a:t>
            </a:r>
            <a:r>
              <a:rPr lang="en-US" sz="2800" baseline="-25000" dirty="0" err="1">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 P(x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3</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)…P(x</a:t>
            </a:r>
            <a:r>
              <a:rPr lang="en-US" sz="2800" baseline="-25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n-1</a:t>
            </a:r>
            <a:r>
              <a:rPr lang="en-US" sz="2800" dirty="0">
                <a:latin typeface="Times New Roman" panose="02020603050405020304" pitchFamily="18" charset="0"/>
                <a:cs typeface="Times New Roman" panose="02020603050405020304" pitchFamily="18"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3727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a:xfrm>
            <a:off x="822960" y="1200150"/>
            <a:ext cx="8473440" cy="3429000"/>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P(“The water of Walden Pond”) =</a:t>
            </a:r>
          </a:p>
          <a:p>
            <a:pPr eaLnBrk="1" hangingPunct="1">
              <a:buFont typeface="Times" charset="0"/>
              <a:buNone/>
            </a:pPr>
            <a:r>
              <a:rPr lang="en-US" dirty="0">
                <a:latin typeface="Calibri" charset="0"/>
              </a:rPr>
              <a:t>	</a:t>
            </a:r>
            <a:r>
              <a:rPr lang="en-US" sz="2800" dirty="0">
                <a:solidFill>
                  <a:srgbClr val="404040"/>
                </a:solidFill>
                <a:latin typeface="Calibri" charset="0"/>
              </a:rPr>
              <a:t>P(The) × P(</a:t>
            </a:r>
            <a:r>
              <a:rPr lang="en-US" sz="2800" dirty="0" err="1">
                <a:solidFill>
                  <a:srgbClr val="404040"/>
                </a:solidFill>
                <a:latin typeface="Calibri" charset="0"/>
              </a:rPr>
              <a:t>water|The</a:t>
            </a:r>
            <a:r>
              <a:rPr lang="en-US" sz="2800" dirty="0">
                <a:solidFill>
                  <a:srgbClr val="404040"/>
                </a:solidFill>
                <a:latin typeface="Calibri" charset="0"/>
              </a:rPr>
              <a:t>) ×  P(</a:t>
            </a:r>
            <a:r>
              <a:rPr lang="en-US" sz="2800" dirty="0" err="1">
                <a:solidFill>
                  <a:srgbClr val="404040"/>
                </a:solidFill>
                <a:latin typeface="Calibri" charset="0"/>
              </a:rPr>
              <a:t>of|The</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Walden|The</a:t>
            </a:r>
            <a:r>
              <a:rPr lang="en-US" sz="2800" dirty="0">
                <a:solidFill>
                  <a:srgbClr val="404040"/>
                </a:solidFill>
                <a:latin typeface="Calibri" charset="0"/>
              </a:rPr>
              <a:t> water of) ×  P(</a:t>
            </a:r>
            <a:r>
              <a:rPr lang="en-US" sz="2800" dirty="0" err="1">
                <a:solidFill>
                  <a:srgbClr val="404040"/>
                </a:solidFill>
                <a:latin typeface="Calibri" charset="0"/>
              </a:rPr>
              <a:t>Pond|The</a:t>
            </a:r>
            <a:r>
              <a:rPr lang="en-US" sz="2800" dirty="0">
                <a:solidFill>
                  <a:srgbClr val="404040"/>
                </a:solidFill>
                <a:latin typeface="Calibri" charset="0"/>
              </a:rPr>
              <a:t> water of Walden)</a:t>
            </a:r>
          </a:p>
        </p:txBody>
      </p:sp>
      <p:pic>
        <p:nvPicPr>
          <p:cNvPr id="3" name="Picture 2">
            <a:extLst>
              <a:ext uri="{FF2B5EF4-FFF2-40B4-BE49-F238E27FC236}">
                <a16:creationId xmlns:a16="http://schemas.microsoft.com/office/drawing/2014/main" id="{908B985C-BA86-16D2-AA52-11661078BD12}"/>
              </a:ext>
            </a:extLst>
          </p:cNvPr>
          <p:cNvPicPr>
            <a:picLocks noChangeAspect="1"/>
          </p:cNvPicPr>
          <p:nvPr/>
        </p:nvPicPr>
        <p:blipFill>
          <a:blip r:embed="rId3"/>
          <a:stretch>
            <a:fillRect/>
          </a:stretch>
        </p:blipFill>
        <p:spPr>
          <a:xfrm>
            <a:off x="1075690" y="1422400"/>
            <a:ext cx="7270750" cy="1524000"/>
          </a:xfrm>
          <a:prstGeom prst="rect">
            <a:avLst/>
          </a:prstGeom>
        </p:spPr>
      </p:pic>
    </p:spTree>
    <p:extLst>
      <p:ext uri="{BB962C8B-B14F-4D97-AF65-F5344CB8AC3E}">
        <p14:creationId xmlns:p14="http://schemas.microsoft.com/office/powerpoint/2010/main" val="8869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marL="0" indent="0" eaLnBrk="1" hangingPunct="1">
              <a:buNone/>
            </a:pPr>
            <a:endParaRPr lang="en-US" sz="3600" dirty="0">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2" name="Picture 1"/>
          <p:cNvPicPr>
            <a:picLocks noChangeAspect="1"/>
          </p:cNvPicPr>
          <p:nvPr/>
        </p:nvPicPr>
        <p:blipFill>
          <a:blip r:embed="rId3"/>
          <a:src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pic>
        <p:nvPicPr>
          <p:cNvPr id="4" name="Picture 3">
            <a:extLst>
              <a:ext uri="{FF2B5EF4-FFF2-40B4-BE49-F238E27FC236}">
                <a16:creationId xmlns:a16="http://schemas.microsoft.com/office/drawing/2014/main" id="{C08095C5-E72E-7ADB-F0DA-DF1185E7442B}"/>
              </a:ext>
            </a:extLst>
          </p:cNvPr>
          <p:cNvPicPr>
            <a:picLocks noChangeAspect="1"/>
          </p:cNvPicPr>
          <p:nvPr/>
        </p:nvPicPr>
        <p:blipFill>
          <a:blip r:embed="rId4"/>
          <a:stretch>
            <a:fillRect/>
          </a:stretch>
        </p:blipFill>
        <p:spPr>
          <a:xfrm>
            <a:off x="47874" y="2498536"/>
            <a:ext cx="9108826" cy="588783"/>
          </a:xfrm>
          <a:prstGeom prst="rect">
            <a:avLst/>
          </a:prstGeom>
        </p:spPr>
      </p:pic>
      <p:pic>
        <p:nvPicPr>
          <p:cNvPr id="5" name="Picture 4">
            <a:extLst>
              <a:ext uri="{FF2B5EF4-FFF2-40B4-BE49-F238E27FC236}">
                <a16:creationId xmlns:a16="http://schemas.microsoft.com/office/drawing/2014/main" id="{16C961D7-8C9B-37B1-A9ED-D19574356D86}"/>
              </a:ext>
            </a:extLst>
          </p:cNvPr>
          <p:cNvPicPr>
            <a:picLocks noChangeAspect="1"/>
          </p:cNvPicPr>
          <p:nvPr/>
        </p:nvPicPr>
        <p:blipFill>
          <a:blip r:embed="rId5"/>
          <a:stretch>
            <a:fillRect/>
          </a:stretch>
        </p:blipFill>
        <p:spPr>
          <a:xfrm>
            <a:off x="2209800" y="3327400"/>
            <a:ext cx="3428796" cy="554149"/>
          </a:xfrm>
          <a:prstGeom prst="rect">
            <a:avLst/>
          </a:prstGeom>
        </p:spPr>
      </p:pic>
      <p:sp>
        <p:nvSpPr>
          <p:cNvPr id="8" name="TextBox 7">
            <a:extLst>
              <a:ext uri="{FF2B5EF4-FFF2-40B4-BE49-F238E27FC236}">
                <a16:creationId xmlns:a16="http://schemas.microsoft.com/office/drawing/2014/main" id="{C8CDAAAE-D487-AB64-FF32-666990EB6053}"/>
              </a:ext>
            </a:extLst>
          </p:cNvPr>
          <p:cNvSpPr txBox="1"/>
          <p:nvPr/>
        </p:nvSpPr>
        <p:spPr>
          <a:xfrm>
            <a:off x="1676400" y="3329285"/>
            <a:ext cx="457200" cy="461665"/>
          </a:xfrm>
          <a:prstGeom prst="rect">
            <a:avLst/>
          </a:prstGeom>
          <a:noFill/>
        </p:spPr>
        <p:txBody>
          <a:bodyPr wrap="square" rtlCol="0">
            <a:spAutoFit/>
          </a:bodyPr>
          <a:lstStyle/>
          <a:p>
            <a:r>
              <a:rPr lang="en-US" dirty="0"/>
              <a:t>≈</a:t>
            </a:r>
          </a:p>
        </p:txBody>
      </p:sp>
      <p:pic>
        <p:nvPicPr>
          <p:cNvPr id="6" name="Picture 5">
            <a:extLst>
              <a:ext uri="{FF2B5EF4-FFF2-40B4-BE49-F238E27FC236}">
                <a16:creationId xmlns:a16="http://schemas.microsoft.com/office/drawing/2014/main" id="{E86DB7EA-1F61-36D7-57BB-58D5F9673629}"/>
              </a:ext>
            </a:extLst>
          </p:cNvPr>
          <p:cNvPicPr>
            <a:picLocks noChangeAspect="1"/>
          </p:cNvPicPr>
          <p:nvPr/>
        </p:nvPicPr>
        <p:blipFill>
          <a:blip r:embed="rId6"/>
          <a:stretch>
            <a:fillRect/>
          </a:stretch>
        </p:blipFill>
        <p:spPr>
          <a:xfrm>
            <a:off x="1447801" y="4123342"/>
            <a:ext cx="4800599" cy="753813"/>
          </a:xfrm>
          <a:prstGeom prst="rect">
            <a:avLst/>
          </a:prstGeom>
        </p:spPr>
      </p:pic>
      <p:sp>
        <p:nvSpPr>
          <p:cNvPr id="7" name="TextBox 6">
            <a:extLst>
              <a:ext uri="{FF2B5EF4-FFF2-40B4-BE49-F238E27FC236}">
                <a16:creationId xmlns:a16="http://schemas.microsoft.com/office/drawing/2014/main" id="{90DF0462-7C1F-01CD-CFE4-6F9622FF03E3}"/>
              </a:ext>
            </a:extLst>
          </p:cNvPr>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p>
        </p:txBody>
      </p:sp>
    </p:spTree>
    <p:extLst>
      <p:ext uri="{BB962C8B-B14F-4D97-AF65-F5344CB8AC3E}">
        <p14:creationId xmlns:p14="http://schemas.microsoft.com/office/powerpoint/2010/main" val="180010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p>
        </p:txBody>
      </p:sp>
      <p:sp>
        <p:nvSpPr>
          <p:cNvPr id="75779" name="Rectangle 3"/>
          <p:cNvSpPr>
            <a:spLocks noGrp="1" noChangeArrowheads="1"/>
          </p:cNvSpPr>
          <p:nvPr>
            <p:ph idx="1"/>
          </p:nvPr>
        </p:nvSpPr>
        <p:spPr>
          <a:xfrm>
            <a:off x="822960" y="908050"/>
            <a:ext cx="7940040" cy="3721100"/>
          </a:xfrm>
        </p:spPr>
        <p:txBody>
          <a:bodyPr>
            <a:normAutofit/>
          </a:bodyPr>
          <a:lstStyle/>
          <a:p>
            <a:endParaRPr lang="en-US" sz="3600" dirty="0"/>
          </a:p>
          <a:p>
            <a:endParaRPr lang="en-US" sz="3200" dirty="0"/>
          </a:p>
          <a:p>
            <a:endParaRPr lang="en-US" sz="3200" dirty="0"/>
          </a:p>
          <a:p>
            <a:r>
              <a:rPr lang="en-US" sz="3200" dirty="0"/>
              <a:t>Instead of:</a:t>
            </a:r>
          </a:p>
          <a:p>
            <a:pPr marL="0" indent="0">
              <a:buNone/>
            </a:pPr>
            <a:r>
              <a:rPr lang="en-US" sz="3200" dirty="0"/>
              <a:t>More generally, we approximate each component in the product</a:t>
            </a:r>
            <a:endParaRPr lang="en-US" sz="3200" dirty="0">
              <a:latin typeface="Calibri" charset="0"/>
            </a:endParaRPr>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pic>
        <p:nvPicPr>
          <p:cNvPr id="3" name="Picture 2">
            <a:extLst>
              <a:ext uri="{FF2B5EF4-FFF2-40B4-BE49-F238E27FC236}">
                <a16:creationId xmlns:a16="http://schemas.microsoft.com/office/drawing/2014/main" id="{786059B1-115A-9693-7253-55D672502115}"/>
              </a:ext>
            </a:extLst>
          </p:cNvPr>
          <p:cNvPicPr>
            <a:picLocks noChangeAspect="1"/>
          </p:cNvPicPr>
          <p:nvPr/>
        </p:nvPicPr>
        <p:blipFill>
          <a:blip r:embed="rId3"/>
          <a:stretch>
            <a:fillRect/>
          </a:stretch>
        </p:blipFill>
        <p:spPr>
          <a:xfrm>
            <a:off x="1371600" y="908050"/>
            <a:ext cx="5089338" cy="1587500"/>
          </a:xfrm>
          <a:prstGeom prst="rect">
            <a:avLst/>
          </a:prstGeom>
        </p:spPr>
      </p:pic>
      <p:pic>
        <p:nvPicPr>
          <p:cNvPr id="5" name="Picture 4">
            <a:extLst>
              <a:ext uri="{FF2B5EF4-FFF2-40B4-BE49-F238E27FC236}">
                <a16:creationId xmlns:a16="http://schemas.microsoft.com/office/drawing/2014/main" id="{03684171-304C-7AA4-018D-3C8C7C1EE56F}"/>
              </a:ext>
            </a:extLst>
          </p:cNvPr>
          <p:cNvPicPr>
            <a:picLocks noChangeAspect="1"/>
          </p:cNvPicPr>
          <p:nvPr/>
        </p:nvPicPr>
        <p:blipFill>
          <a:blip r:embed="rId4"/>
          <a:stretch>
            <a:fillRect/>
          </a:stretch>
        </p:blipFill>
        <p:spPr>
          <a:xfrm>
            <a:off x="3549707" y="2301875"/>
            <a:ext cx="2090305" cy="971550"/>
          </a:xfrm>
          <a:prstGeom prst="rect">
            <a:avLst/>
          </a:prstGeom>
        </p:spPr>
      </p:pic>
      <p:pic>
        <p:nvPicPr>
          <p:cNvPr id="8" name="Picture 7">
            <a:extLst>
              <a:ext uri="{FF2B5EF4-FFF2-40B4-BE49-F238E27FC236}">
                <a16:creationId xmlns:a16="http://schemas.microsoft.com/office/drawing/2014/main" id="{749903E1-4A85-21D0-CF86-0191910043E0}"/>
              </a:ext>
            </a:extLst>
          </p:cNvPr>
          <p:cNvPicPr>
            <a:picLocks noChangeAspect="1"/>
          </p:cNvPicPr>
          <p:nvPr/>
        </p:nvPicPr>
        <p:blipFill>
          <a:blip r:embed="rId5"/>
          <a:stretch>
            <a:fillRect/>
          </a:stretch>
        </p:blipFill>
        <p:spPr>
          <a:xfrm>
            <a:off x="1240971" y="4123045"/>
            <a:ext cx="6662057" cy="971550"/>
          </a:xfrm>
          <a:prstGeom prst="rect">
            <a:avLst/>
          </a:prstGeom>
        </p:spPr>
      </p:pic>
    </p:spTree>
    <p:extLst>
      <p:ext uri="{BB962C8B-B14F-4D97-AF65-F5344CB8AC3E}">
        <p14:creationId xmlns:p14="http://schemas.microsoft.com/office/powerpoint/2010/main" val="262025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dirty="0"/>
              <a:t>Simplest case: Unigram model</a:t>
            </a:r>
          </a:p>
        </p:txBody>
      </p:sp>
      <p:sp>
        <p:nvSpPr>
          <p:cNvPr id="6" name="TextBox 5"/>
          <p:cNvSpPr txBox="1"/>
          <p:nvPr/>
        </p:nvSpPr>
        <p:spPr>
          <a:xfrm>
            <a:off x="685800" y="2792670"/>
            <a:ext cx="8077200" cy="2277547"/>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Hill he late speaks ; or ! a more to leg less first you enter </a:t>
            </a:r>
          </a:p>
          <a:p>
            <a:endParaRPr lang="en-US" sz="1600" dirty="0">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Months the my and issue of year foreign new exchange’s September</a:t>
            </a:r>
          </a:p>
          <a:p>
            <a:r>
              <a:rPr lang="en-US" sz="1600" dirty="0">
                <a:effectLst/>
                <a:latin typeface="Courier New" panose="02070309020205020404" pitchFamily="49" charset="0"/>
                <a:cs typeface="Courier New" panose="02070309020205020404" pitchFamily="49" charset="0"/>
              </a:rPr>
              <a:t> </a:t>
            </a:r>
          </a:p>
          <a:p>
            <a:r>
              <a:rPr lang="en-US" sz="1600" dirty="0">
                <a:effectLst/>
                <a:latin typeface="Courier New" panose="02070309020205020404" pitchFamily="49" charset="0"/>
                <a:cs typeface="Courier New" panose="02070309020205020404" pitchFamily="49" charset="0"/>
              </a:rPr>
              <a:t>were recession exchange new endorsed a acquire to six executives </a:t>
            </a: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8871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two different unigram models</a:t>
            </a:r>
          </a:p>
        </p:txBody>
      </p:sp>
      <p:graphicFrame>
        <p:nvGraphicFramePr>
          <p:cNvPr id="8" name="Object 6"/>
          <p:cNvGraphicFramePr>
            <a:graphicFrameLocks noChangeAspect="1"/>
          </p:cNvGraphicFramePr>
          <p:nvPr/>
        </p:nvGraphicFramePr>
        <p:xfrm>
          <a:off x="1752600" y="1123950"/>
          <a:ext cx="4648200" cy="1047750"/>
        </p:xfrm>
        <a:graphic>
          <a:graphicData uri="http://schemas.openxmlformats.org/presentationml/2006/ole">
            <mc:AlternateContent xmlns:mc="http://schemas.openxmlformats.org/markup-compatibility/2006">
              <mc:Choice xmlns:v="urn:schemas-microsoft-com:vml" Requires="v">
                <p:oleObj spid="_x0000_s17412"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123950"/>
                        <a:ext cx="4648200" cy="1047750"/>
                      </a:xfrm>
                      <a:prstGeom prst="rect">
                        <a:avLst/>
                      </a:prstGeom>
                      <a:noFill/>
                      <a:effectLst/>
                    </p:spPr>
                  </p:pic>
                </p:oleObj>
              </mc:Fallback>
            </mc:AlternateContent>
          </a:graphicData>
        </a:graphic>
      </p:graphicFrame>
    </p:spTree>
    <p:extLst>
      <p:ext uri="{BB962C8B-B14F-4D97-AF65-F5344CB8AC3E}">
        <p14:creationId xmlns:p14="http://schemas.microsoft.com/office/powerpoint/2010/main" val="3798015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580176" y="2190750"/>
            <a:ext cx="8610600" cy="3077766"/>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What means, sir. I confess she? then all sorts, he is trim, captain.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on information such as more frequently fishing to keep her</a:t>
            </a: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nvGraphicFramePr>
        <p:xfrm>
          <a:off x="1199356" y="960154"/>
          <a:ext cx="6745287" cy="596543"/>
        </p:xfrm>
        <a:graphic>
          <a:graphicData uri="http://schemas.openxmlformats.org/presentationml/2006/ole">
            <mc:AlternateContent xmlns:mc="http://schemas.openxmlformats.org/markup-compatibility/2006">
              <mc:Choice xmlns:v="urn:schemas-microsoft-com:vml" Requires="v">
                <p:oleObj spid="_x0000_s18436"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356" y="960154"/>
                        <a:ext cx="6745287" cy="59654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3" name="Content Placeholder 2">
            <a:extLst>
              <a:ext uri="{FF2B5EF4-FFF2-40B4-BE49-F238E27FC236}">
                <a16:creationId xmlns:a16="http://schemas.microsoft.com/office/drawing/2014/main" id="{30581948-081C-EE3E-1E95-0720C3B30A7C}"/>
              </a:ext>
            </a:extLst>
          </p:cNvPr>
          <p:cNvSpPr txBox="1">
            <a:spLocks noGrp="1"/>
          </p:cNvSpPr>
          <p:nvPr>
            <p:ph idx="1"/>
          </p:nvPr>
        </p:nvSpPr>
        <p:spPr>
          <a:xfrm>
            <a:off x="494168" y="1758004"/>
            <a:ext cx="79255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rom two different unigram models</a:t>
            </a:r>
          </a:p>
        </p:txBody>
      </p:sp>
    </p:spTree>
    <p:extLst>
      <p:ext uri="{BB962C8B-B14F-4D97-AF65-F5344CB8AC3E}">
        <p14:creationId xmlns:p14="http://schemas.microsoft.com/office/powerpoint/2010/main" val="1629675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p>
        </p:txBody>
      </p:sp>
      <p:sp>
        <p:nvSpPr>
          <p:cNvPr id="2" name="Content Placeholder 1"/>
          <p:cNvSpPr>
            <a:spLocks noGrp="1"/>
          </p:cNvSpPr>
          <p:nvPr>
            <p:ph idx="1"/>
          </p:nvPr>
        </p:nvSpPr>
        <p:spPr>
          <a:xfrm>
            <a:off x="822960" y="971550"/>
            <a:ext cx="8321040" cy="4171950"/>
          </a:xfrm>
        </p:spPr>
        <p:txBody>
          <a:bodyPr>
            <a:normAutofit lnSpcReduction="10000"/>
          </a:bodyPr>
          <a:lstStyle/>
          <a:p>
            <a:pPr marL="350838" indent="-288925">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p>
          <a:p>
            <a:pPr marL="350838" lvl="1" indent="-288925">
              <a:spcBef>
                <a:spcPts val="1350"/>
              </a:spcBef>
              <a:buNone/>
            </a:pPr>
            <a:r>
              <a:rPr lang="en-US" sz="2800" dirty="0">
                <a:solidFill>
                  <a:srgbClr val="0200FF"/>
                </a:solidFill>
                <a:latin typeface="Calibri" panose="020F0502020204030204" pitchFamily="34" charset="0"/>
                <a:cs typeface="Calibri" panose="020F0502020204030204" pitchFamily="34" charset="0"/>
              </a:rPr>
              <a:t>“</a:t>
            </a:r>
            <a:r>
              <a:rPr lang="en-US" sz="2800" b="1" dirty="0">
                <a:solidFill>
                  <a:srgbClr val="0200FF"/>
                </a:solidFill>
                <a:latin typeface="Calibri" panose="020F0502020204030204" pitchFamily="34" charset="0"/>
                <a:cs typeface="Calibri" panose="020F0502020204030204" pitchFamily="34" charset="0"/>
              </a:rPr>
              <a:t>The soups </a:t>
            </a:r>
            <a:r>
              <a:rPr lang="en-US" sz="28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800" b="1" dirty="0">
                <a:solidFill>
                  <a:srgbClr val="0200FF"/>
                </a:solidFill>
                <a:latin typeface="Calibri" panose="020F0502020204030204" pitchFamily="34" charset="0"/>
                <a:cs typeface="Calibri" panose="020F0502020204030204" pitchFamily="34" charset="0"/>
              </a:rPr>
              <a:t>were</a:t>
            </a:r>
            <a:r>
              <a:rPr lang="en-US" sz="2800" dirty="0">
                <a:solidFill>
                  <a:srgbClr val="0200FF"/>
                </a:solidFill>
                <a:latin typeface="Calibri" panose="020F0502020204030204" pitchFamily="34" charset="0"/>
                <a:cs typeface="Calibri" panose="020F0502020204030204" pitchFamily="34" charset="0"/>
              </a:rPr>
              <a:t> amazingly delicious."</a:t>
            </a:r>
          </a:p>
          <a:p>
            <a:pPr marL="350838" indent="-288925">
              <a:buFont typeface="Arial" panose="020B0604020202020204" pitchFamily="34" charset="0"/>
              <a:buChar char="•"/>
            </a:pPr>
            <a:r>
              <a:rPr lang="en-US" dirty="0"/>
              <a:t>N-grams don't do well at modeling new sequences with similar meanings </a:t>
            </a:r>
          </a:p>
          <a:p>
            <a:pPr marL="0" indent="0">
              <a:buNone/>
            </a:pPr>
            <a:r>
              <a:rPr lang="en-US" sz="3100" dirty="0"/>
              <a:t>The solution:  </a:t>
            </a:r>
            <a:r>
              <a:rPr lang="en-US" sz="3100" b="1" dirty="0"/>
              <a:t>Large language models</a:t>
            </a:r>
          </a:p>
          <a:p>
            <a:pPr marL="350838" indent="279400">
              <a:buFont typeface="Arial" panose="020B0604020202020204" pitchFamily="34" charset="0"/>
              <a:buChar char="•"/>
            </a:pPr>
            <a:r>
              <a:rPr lang="en-US" sz="2600" dirty="0"/>
              <a:t>can handle much longer contexts </a:t>
            </a:r>
          </a:p>
          <a:p>
            <a:pPr marL="350838" indent="279400">
              <a:buFont typeface="Arial" panose="020B0604020202020204" pitchFamily="34" charset="0"/>
              <a:buChar char="•"/>
            </a:pPr>
            <a:r>
              <a:rPr lang="en-US" sz="2600" dirty="0"/>
              <a:t>because of using embedding spaces, can model synonymy better, and generate better novel strings</a:t>
            </a:r>
          </a:p>
        </p:txBody>
      </p:sp>
    </p:spTree>
    <p:extLst>
      <p:ext uri="{BB962C8B-B14F-4D97-AF65-F5344CB8AC3E}">
        <p14:creationId xmlns:p14="http://schemas.microsoft.com/office/powerpoint/2010/main" val="1320061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N-gram models?</a:t>
            </a:r>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15888" indent="396875">
              <a:buFont typeface="Arial" panose="020B0604020202020204" pitchFamily="34" charset="0"/>
              <a:buChar char="•"/>
            </a:pPr>
            <a:r>
              <a:rPr lang="en-US" b="1" dirty="0"/>
              <a:t>training</a:t>
            </a:r>
            <a:r>
              <a:rPr lang="en-US" dirty="0"/>
              <a:t> and </a:t>
            </a:r>
            <a:r>
              <a:rPr lang="en-US" b="1" dirty="0"/>
              <a:t>test</a:t>
            </a:r>
            <a:r>
              <a:rPr lang="en-US" dirty="0"/>
              <a:t> sets</a:t>
            </a:r>
          </a:p>
          <a:p>
            <a:pPr marL="115888" indent="396875">
              <a:buFont typeface="Arial" panose="020B0604020202020204" pitchFamily="34" charset="0"/>
              <a:buChar char="•"/>
            </a:pPr>
            <a:r>
              <a:rPr lang="en-US" dirty="0"/>
              <a:t>t</a:t>
            </a:r>
            <a:r>
              <a:rPr lang="en-US" sz="2800" dirty="0"/>
              <a:t>he </a:t>
            </a:r>
            <a:r>
              <a:rPr lang="en-US" sz="2800" b="1" dirty="0"/>
              <a:t>perplexity</a:t>
            </a:r>
            <a:r>
              <a:rPr lang="en-US" sz="2800" dirty="0"/>
              <a:t> metric</a:t>
            </a:r>
          </a:p>
          <a:p>
            <a:pPr marL="115888" indent="396875">
              <a:buFont typeface="Arial" panose="020B0604020202020204" pitchFamily="34" charset="0"/>
              <a:buChar char="•"/>
            </a:pPr>
            <a:r>
              <a:rPr lang="en-US" b="1" dirty="0"/>
              <a:t>sampling</a:t>
            </a:r>
            <a:r>
              <a:rPr lang="en-US" dirty="0"/>
              <a:t> to generate sentences</a:t>
            </a:r>
          </a:p>
          <a:p>
            <a:pPr marL="115888"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p>
        </p:txBody>
      </p:sp>
    </p:spTree>
    <p:extLst>
      <p:ext uri="{BB962C8B-B14F-4D97-AF65-F5344CB8AC3E}">
        <p14:creationId xmlns:p14="http://schemas.microsoft.com/office/powerpoint/2010/main" val="18505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lstStyle/>
          <a:p>
            <a:r>
              <a:rPr lang="en-US" altLang="zh-TW" dirty="0"/>
              <a:t>Ch.3: N-gram Language Models, </a:t>
            </a:r>
            <a:br>
              <a:rPr lang="en-US" altLang="zh-TW" dirty="0"/>
            </a:br>
            <a:r>
              <a:rPr lang="en-US" altLang="zh-TW" dirty="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a:t>NLP &amp; TM, Spring 2024</a:t>
            </a:r>
            <a:endParaRPr lang="zh-TW" altLang="en-US"/>
          </a:p>
        </p:txBody>
      </p:sp>
      <p:sp>
        <p:nvSpPr>
          <p:cNvPr id="5" name="頁尾版面配置區 4"/>
          <p:cNvSpPr>
            <a:spLocks noGrp="1"/>
          </p:cNvSpPr>
          <p:nvPr>
            <p:ph type="ftr" sz="quarter" idx="11"/>
          </p:nvPr>
        </p:nvSpPr>
        <p:spPr/>
        <p:txBody>
          <a:bodyPr/>
          <a:lstStyle/>
          <a:p>
            <a:r>
              <a:rPr lang="en-US" altLang="zh-TW"/>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95046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3917424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idx="1"/>
          </p:nvPr>
        </p:nvSpPr>
        <p:spPr/>
        <p:txBody>
          <a:bodyPr/>
          <a:lstStyle/>
          <a:p>
            <a:pPr eaLnBrk="1" hangingPunct="1"/>
            <a:r>
              <a:rPr lang="en-US">
                <a:latin typeface="Calibri" charset="0"/>
              </a:rPr>
              <a:t>The Maximum Likelihood Estimate</a:t>
            </a:r>
          </a:p>
        </p:txBody>
      </p:sp>
      <p:pic>
        <p:nvPicPr>
          <p:cNvPr id="3" name="Picture 2">
            <a:extLst>
              <a:ext uri="{FF2B5EF4-FFF2-40B4-BE49-F238E27FC236}">
                <a16:creationId xmlns:a16="http://schemas.microsoft.com/office/drawing/2014/main" id="{15163774-DD44-B396-EEB7-C081C285256B}"/>
              </a:ext>
            </a:extLst>
          </p:cNvPr>
          <p:cNvPicPr>
            <a:picLocks noChangeAspect="1"/>
          </p:cNvPicPr>
          <p:nvPr/>
        </p:nvPicPr>
        <p:blipFill>
          <a:blip r:embed="rId3"/>
          <a:stretch>
            <a:fillRect/>
          </a:stretch>
        </p:blipFill>
        <p:spPr>
          <a:xfrm>
            <a:off x="1655093" y="3396050"/>
            <a:ext cx="4339307" cy="1094600"/>
          </a:xfrm>
          <a:prstGeom prst="rect">
            <a:avLst/>
          </a:prstGeom>
        </p:spPr>
      </p:pic>
      <p:pic>
        <p:nvPicPr>
          <p:cNvPr id="5" name="Picture 4">
            <a:extLst>
              <a:ext uri="{FF2B5EF4-FFF2-40B4-BE49-F238E27FC236}">
                <a16:creationId xmlns:a16="http://schemas.microsoft.com/office/drawing/2014/main" id="{D32E978D-B28B-963F-9A73-9FB4D74A8139}"/>
              </a:ext>
            </a:extLst>
          </p:cNvPr>
          <p:cNvPicPr>
            <a:picLocks noChangeAspect="1"/>
          </p:cNvPicPr>
          <p:nvPr/>
        </p:nvPicPr>
        <p:blipFill>
          <a:blip r:embed="rId4"/>
          <a:stretch>
            <a:fillRect/>
          </a:stretch>
        </p:blipFill>
        <p:spPr>
          <a:xfrm>
            <a:off x="1524000" y="1839100"/>
            <a:ext cx="4886607" cy="1094600"/>
          </a:xfrm>
          <a:prstGeom prst="rect">
            <a:avLst/>
          </a:prstGeom>
        </p:spPr>
      </p:pic>
    </p:spTree>
    <p:extLst>
      <p:ext uri="{BB962C8B-B14F-4D97-AF65-F5344CB8AC3E}">
        <p14:creationId xmlns:p14="http://schemas.microsoft.com/office/powerpoint/2010/main" val="3230943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p>
        </p:txBody>
      </p:sp>
      <p:sp>
        <p:nvSpPr>
          <p:cNvPr id="81923" name="Rectangle 3"/>
          <p:cNvSpPr>
            <a:spLocks noGrp="1" noChangeArrowheads="1"/>
          </p:cNvSpPr>
          <p:nvPr>
            <p:ph idx="1"/>
          </p:nvPr>
        </p:nvSpPr>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spid="_x0000_s19460"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7663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361950"/>
            <a:ext cx="7543800" cy="680397"/>
          </a:xfrm>
        </p:spPr>
        <p:txBody>
          <a:bodyPr>
            <a:normAutofit fontScale="90000"/>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822960" y="1200150"/>
            <a:ext cx="8016240" cy="3429000"/>
          </a:xfrm>
        </p:spPr>
        <p:txBody>
          <a:bodyPr>
            <a:normAutofit/>
          </a:bodyPr>
          <a:lstStyle/>
          <a:p>
            <a:pPr eaLnBrk="1" hangingPunct="1"/>
            <a:r>
              <a:rPr lang="en-US" sz="2400" dirty="0">
                <a:solidFill>
                  <a:srgbClr val="330099"/>
                </a:solidFill>
                <a:latin typeface="Calibri" charset="0"/>
              </a:rPr>
              <a:t>can you tell me about any good </a:t>
            </a:r>
            <a:r>
              <a:rPr lang="en-US" sz="2400" dirty="0" err="1">
                <a:solidFill>
                  <a:srgbClr val="330099"/>
                </a:solidFill>
                <a:latin typeface="Calibri" charset="0"/>
              </a:rPr>
              <a:t>cantonese</a:t>
            </a:r>
            <a:r>
              <a:rPr lang="en-US" sz="2400" dirty="0">
                <a:solidFill>
                  <a:srgbClr val="330099"/>
                </a:solidFill>
                <a:latin typeface="Calibri" charset="0"/>
              </a:rPr>
              <a:t> restaurants close by</a:t>
            </a:r>
          </a:p>
          <a:p>
            <a:pPr eaLnBrk="1" hangingPunct="1"/>
            <a:r>
              <a:rPr lang="en-US" sz="2400" dirty="0">
                <a:solidFill>
                  <a:srgbClr val="330099"/>
                </a:solidFill>
                <a:latin typeface="Calibri" charset="0"/>
              </a:rPr>
              <a:t>tell me about chez panisse</a:t>
            </a:r>
          </a:p>
          <a:p>
            <a:pPr eaLnBrk="1" hangingPunct="1"/>
            <a:r>
              <a:rPr lang="en-US" sz="2400" dirty="0" err="1">
                <a:solidFill>
                  <a:srgbClr val="330099"/>
                </a:solidFill>
                <a:latin typeface="Calibri" charset="0"/>
              </a:rPr>
              <a:t>i’m</a:t>
            </a:r>
            <a:r>
              <a:rPr lang="en-US" sz="2400" dirty="0">
                <a:solidFill>
                  <a:srgbClr val="330099"/>
                </a:solidFill>
                <a:latin typeface="Calibri" charset="0"/>
              </a:rPr>
              <a:t> looking for a good place to eat breakfast</a:t>
            </a:r>
          </a:p>
          <a:p>
            <a:pPr eaLnBrk="1" hangingPunct="1"/>
            <a:r>
              <a:rPr lang="en-US" sz="2400" dirty="0">
                <a:solidFill>
                  <a:srgbClr val="330099"/>
                </a:solidFill>
                <a:latin typeface="Calibri" charset="0"/>
              </a:rPr>
              <a:t>when is </a:t>
            </a:r>
            <a:r>
              <a:rPr lang="en-US" sz="2400" dirty="0" err="1">
                <a:solidFill>
                  <a:srgbClr val="330099"/>
                </a:solidFill>
                <a:latin typeface="Calibri" charset="0"/>
              </a:rPr>
              <a:t>caffe</a:t>
            </a:r>
            <a:r>
              <a:rPr lang="en-US" sz="2400" dirty="0">
                <a:solidFill>
                  <a:srgbClr val="330099"/>
                </a:solidFill>
                <a:latin typeface="Calibri" charset="0"/>
              </a:rPr>
              <a:t> </a:t>
            </a:r>
            <a:r>
              <a:rPr lang="en-US" sz="2400" dirty="0" err="1">
                <a:solidFill>
                  <a:srgbClr val="330099"/>
                </a:solidFill>
                <a:latin typeface="Calibri" charset="0"/>
              </a:rPr>
              <a:t>venezia</a:t>
            </a:r>
            <a:r>
              <a:rPr lang="en-US" sz="2400" dirty="0">
                <a:solidFill>
                  <a:srgbClr val="330099"/>
                </a:solidFill>
                <a:latin typeface="Calibri" charset="0"/>
              </a:rPr>
              <a:t> open during the day</a:t>
            </a:r>
            <a:endParaRPr lang="en-US" sz="2400" dirty="0">
              <a:solidFill>
                <a:srgbClr val="330099"/>
              </a:solidFill>
              <a:latin typeface="Verdana" charset="0"/>
            </a:endParaRPr>
          </a:p>
        </p:txBody>
      </p:sp>
    </p:spTree>
    <p:extLst>
      <p:ext uri="{BB962C8B-B14F-4D97-AF65-F5344CB8AC3E}">
        <p14:creationId xmlns:p14="http://schemas.microsoft.com/office/powerpoint/2010/main" val="3809563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t>Raw bigram counts</a:t>
            </a:r>
          </a:p>
        </p:txBody>
      </p:sp>
      <p:sp>
        <p:nvSpPr>
          <p:cNvPr id="88067" name="Rectangle 3"/>
          <p:cNvSpPr>
            <a:spLocks noGrp="1" noChangeArrowheads="1"/>
          </p:cNvSpPr>
          <p:nvPr>
            <p:ph idx="1"/>
          </p:nvPr>
        </p:nvSpPr>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76200" y="1755775"/>
            <a:ext cx="9067800" cy="3254375"/>
          </a:xfrm>
          <a:prstGeom prst="rect">
            <a:avLst/>
          </a:prstGeom>
          <a:noFill/>
          <a:ln w="9525">
            <a:noFill/>
            <a:miter lim="800000"/>
            <a:headEnd/>
            <a:tailEnd/>
          </a:ln>
        </p:spPr>
      </p:pic>
    </p:spTree>
    <p:extLst>
      <p:ext uri="{BB962C8B-B14F-4D97-AF65-F5344CB8AC3E}">
        <p14:creationId xmlns:p14="http://schemas.microsoft.com/office/powerpoint/2010/main" val="3319948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1905000" y="1733550"/>
            <a:ext cx="6718300" cy="617854"/>
          </a:xfrm>
          <a:prstGeom prst="rect">
            <a:avLst/>
          </a:prstGeom>
          <a:noFill/>
          <a:ln w="9525">
            <a:noFill/>
            <a:miter lim="800000"/>
            <a:headEnd/>
            <a:tailEnd/>
          </a:ln>
        </p:spPr>
      </p:pic>
    </p:spTree>
    <p:extLst>
      <p:ext uri="{BB962C8B-B14F-4D97-AF65-F5344CB8AC3E}">
        <p14:creationId xmlns:p14="http://schemas.microsoft.com/office/powerpoint/2010/main" val="3399663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a:bodyPr>
          <a:lstStyle/>
          <a:p>
            <a:pPr eaLnBrk="1" hangingPunct="1"/>
            <a:r>
              <a:rPr lang="en-US" dirty="0"/>
              <a:t>Bigram estimates of sentence probabilities</a:t>
            </a:r>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pitchFamily="18" charset="0"/>
                <a:cs typeface="Times New Roman" panose="02020603050405020304" pitchFamily="18" charset="0"/>
              </a:rPr>
              <a:t>P(&lt;s&gt; I want </a:t>
            </a:r>
            <a:r>
              <a:rPr lang="en-US" sz="2800" dirty="0" err="1">
                <a:latin typeface="Times New Roman" panose="02020603050405020304" pitchFamily="18" charset="0"/>
                <a:cs typeface="Times New Roman" panose="02020603050405020304" pitchFamily="18" charset="0"/>
              </a:rPr>
              <a:t>english</a:t>
            </a:r>
            <a:r>
              <a:rPr lang="en-US" sz="2800" dirty="0">
                <a:latin typeface="Times New Roman" panose="02020603050405020304" pitchFamily="18" charset="0"/>
                <a:cs typeface="Times New Roman" panose="02020603050405020304" pitchFamily="18" charset="0"/>
              </a:rPr>
              <a:t> food &lt;/s&gt;)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P(I|&lt;s&gt;)   </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want|I</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food|english</a:t>
            </a:r>
            <a:r>
              <a:rPr lang="en-US" sz="2800" dirty="0">
                <a:latin typeface="Times New Roman" panose="02020603050405020304" pitchFamily="18" charset="0"/>
                <a:cs typeface="Times New Roman" panose="02020603050405020304" pitchFamily="18" charset="0"/>
              </a:rPr>
              <a:t>)   </a:t>
            </a:r>
          </a:p>
          <a:p>
            <a:pPr>
              <a:buNone/>
            </a:pPr>
            <a:r>
              <a:rPr lang="en-US" sz="2800" dirty="0">
                <a:latin typeface="Times New Roman" panose="02020603050405020304" pitchFamily="18" charset="0"/>
                <a:cs typeface="Times New Roman" panose="02020603050405020304" pitchFamily="18" charset="0"/>
              </a:rPr>
              <a:t>		×  P(&lt;/s&gt;|food)</a:t>
            </a:r>
          </a:p>
          <a:p>
            <a:pPr eaLnBrk="1" hangingPunct="1">
              <a:buFont typeface="Wingdings" charset="2"/>
              <a:buNone/>
            </a:pPr>
            <a:r>
              <a:rPr lang="en-US" sz="2800" dirty="0">
                <a:latin typeface="Times New Roman" panose="02020603050405020304" pitchFamily="18" charset="0"/>
                <a:cs typeface="Times New Roman" panose="02020603050405020304" pitchFamily="18" charset="0"/>
              </a:rPr>
              <a:t>      	 =  .000031</a:t>
            </a:r>
          </a:p>
        </p:txBody>
      </p:sp>
    </p:spTree>
    <p:extLst>
      <p:ext uri="{BB962C8B-B14F-4D97-AF65-F5344CB8AC3E}">
        <p14:creationId xmlns:p14="http://schemas.microsoft.com/office/powerpoint/2010/main" val="894925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22960" y="119702"/>
            <a:ext cx="8168640" cy="680397"/>
          </a:xfrm>
        </p:spPr>
        <p:txBody>
          <a:bodyPr>
            <a:normAutofit fontScale="90000"/>
          </a:bodyPr>
          <a:lstStyle/>
          <a:p>
            <a:pPr eaLnBrk="1" hangingPunct="1"/>
            <a:r>
              <a:rPr lang="en-US" dirty="0"/>
              <a:t>What kinds of knowledge do N-grams represent?</a:t>
            </a:r>
          </a:p>
        </p:txBody>
      </p:sp>
      <p:sp>
        <p:nvSpPr>
          <p:cNvPr id="94211" name="Rectangle 3"/>
          <p:cNvSpPr>
            <a:spLocks noGrp="1" noChangeArrowheads="1"/>
          </p:cNvSpPr>
          <p:nvPr>
            <p:ph idx="1"/>
          </p:nvPr>
        </p:nvSpPr>
        <p:spPr/>
        <p:txBody>
          <a:bodyPr>
            <a:normAutofit lnSpcReduction="10000"/>
          </a:bodyPr>
          <a:lstStyle/>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english|want</a:t>
            </a:r>
            <a:r>
              <a:rPr lang="en-US" sz="2800" dirty="0">
                <a:latin typeface="Times New Roman" panose="02020603050405020304" pitchFamily="18" charset="0"/>
                <a:cs typeface="Times New Roman" panose="02020603050405020304" pitchFamily="18" charset="0"/>
              </a:rPr>
              <a:t>)  = .0011</a:t>
            </a:r>
          </a:p>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chinese|want</a:t>
            </a:r>
            <a:r>
              <a:rPr lang="en-US" sz="2800" dirty="0">
                <a:latin typeface="Times New Roman" panose="02020603050405020304" pitchFamily="18" charset="0"/>
                <a:cs typeface="Times New Roman" panose="02020603050405020304" pitchFamily="18" charset="0"/>
              </a:rPr>
              <a:t>) =  .0065</a:t>
            </a:r>
          </a:p>
          <a:p>
            <a:pPr eaLnBrk="1" hangingPunct="1"/>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to|want</a:t>
            </a:r>
            <a:r>
              <a:rPr lang="en-US" sz="2800" dirty="0">
                <a:latin typeface="Times New Roman" panose="02020603050405020304" pitchFamily="18" charset="0"/>
                <a:cs typeface="Times New Roman" panose="02020603050405020304" pitchFamily="18" charset="0"/>
              </a:rPr>
              <a:t>) = .66</a:t>
            </a:r>
          </a:p>
          <a:p>
            <a:pPr eaLnBrk="1" hangingPunct="1"/>
            <a:r>
              <a:rPr lang="en-US" sz="2800" dirty="0">
                <a:latin typeface="Times New Roman" panose="02020603050405020304" pitchFamily="18" charset="0"/>
                <a:cs typeface="Times New Roman" panose="02020603050405020304" pitchFamily="18" charset="0"/>
              </a:rPr>
              <a:t>P(eat | to) = .28</a:t>
            </a:r>
          </a:p>
          <a:p>
            <a:pPr eaLnBrk="1" hangingPunct="1"/>
            <a:r>
              <a:rPr lang="en-US" sz="2800" dirty="0">
                <a:latin typeface="Times New Roman" panose="02020603050405020304" pitchFamily="18" charset="0"/>
                <a:cs typeface="Times New Roman" panose="02020603050405020304" pitchFamily="18" charset="0"/>
              </a:rPr>
              <a:t>P(food | to) = 0</a:t>
            </a:r>
          </a:p>
          <a:p>
            <a:pPr eaLnBrk="1" hangingPunct="1"/>
            <a:r>
              <a:rPr lang="en-US" sz="2800" dirty="0">
                <a:latin typeface="Times New Roman" panose="02020603050405020304" pitchFamily="18" charset="0"/>
                <a:cs typeface="Times New Roman" panose="02020603050405020304" pitchFamily="18" charset="0"/>
              </a:rPr>
              <a:t>P(want | spend) = 0</a:t>
            </a:r>
          </a:p>
          <a:p>
            <a:pPr eaLnBrk="1" hangingPunct="1"/>
            <a:r>
              <a:rPr lang="en-US" sz="2800" dirty="0">
                <a:latin typeface="Times New Roman" panose="02020603050405020304" pitchFamily="18" charset="0"/>
                <a:cs typeface="Times New Roman" panose="02020603050405020304" pitchFamily="18" charset="0"/>
              </a:rPr>
              <a:t>P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 &lt;s&gt;) = .25</a:t>
            </a:r>
          </a:p>
        </p:txBody>
      </p:sp>
    </p:spTree>
    <p:extLst>
      <p:ext uri="{BB962C8B-B14F-4D97-AF65-F5344CB8AC3E}">
        <p14:creationId xmlns:p14="http://schemas.microsoft.com/office/powerpoint/2010/main" val="166819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a:t>Dealing with scale in large n-grams</a:t>
            </a:r>
          </a:p>
        </p:txBody>
      </p:sp>
      <p:sp>
        <p:nvSpPr>
          <p:cNvPr id="122883" name="Rectangle 3"/>
          <p:cNvSpPr>
            <a:spLocks noGrp="1" noChangeArrowheads="1"/>
          </p:cNvSpPr>
          <p:nvPr>
            <p:ph idx="1"/>
          </p:nvPr>
        </p:nvSpPr>
        <p:spPr/>
        <p:txBody>
          <a:bodyPr/>
          <a:lstStyle/>
          <a:p>
            <a:pPr eaLnBrk="1" hangingPunct="1"/>
            <a:r>
              <a:rPr lang="en-US" sz="3200" dirty="0">
                <a:latin typeface="Calibri" charset="0"/>
              </a:rPr>
              <a:t>LM probabilities are stored and computed in log format, i.e. </a:t>
            </a:r>
            <a:r>
              <a:rPr lang="en-US" sz="3200" b="1" dirty="0">
                <a:latin typeface="Calibri" charset="0"/>
              </a:rPr>
              <a:t>log probabilities</a:t>
            </a:r>
          </a:p>
          <a:p>
            <a:pPr eaLnBrk="1" hangingPunct="1"/>
            <a:r>
              <a:rPr lang="en-US" sz="3200" dirty="0">
                <a:latin typeface="Calibri" charset="0"/>
              </a:rPr>
              <a:t>This avoids underflow from multiplying many small numbers</a:t>
            </a:r>
          </a:p>
        </p:txBody>
      </p:sp>
      <p:graphicFrame>
        <p:nvGraphicFramePr>
          <p:cNvPr id="2" name="Object 1"/>
          <p:cNvGraphicFramePr>
            <a:graphicFrameLocks noChangeAspect="1"/>
          </p:cNvGraphicFramePr>
          <p:nvPr/>
        </p:nvGraphicFramePr>
        <p:xfrm>
          <a:off x="1280160" y="3303290"/>
          <a:ext cx="7848600" cy="516875"/>
        </p:xfrm>
        <a:graphic>
          <a:graphicData uri="http://schemas.openxmlformats.org/presentationml/2006/ole">
            <mc:AlternateContent xmlns:mc="http://schemas.openxmlformats.org/markup-compatibility/2006">
              <mc:Choice xmlns:v="urn:schemas-microsoft-com:vml" Requires="v">
                <p:oleObj spid="_x0000_s20484" name="Equation" r:id="rId4" imgW="3276600" imgH="215900" progId="Equation.3">
                  <p:embed/>
                </p:oleObj>
              </mc:Choice>
              <mc:Fallback>
                <p:oleObj name="Equation" r:id="rId4" imgW="3276600" imgH="215900" progId="Equation.3">
                  <p:embed/>
                  <p:pic>
                    <p:nvPicPr>
                      <p:cNvPr id="2" name="Object 1"/>
                      <p:cNvPicPr/>
                      <p:nvPr/>
                    </p:nvPicPr>
                    <p:blipFill>
                      <a:blip r:embed="rId5"/>
                      <a:stretch>
                        <a:fillRect/>
                      </a:stretch>
                    </p:blipFill>
                    <p:spPr>
                      <a:xfrm>
                        <a:off x="1280160" y="3303290"/>
                        <a:ext cx="7848600" cy="516875"/>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FC8F025B-6385-6E7B-FF7B-1487D4D68245}"/>
              </a:ext>
            </a:extLst>
          </p:cNvPr>
          <p:cNvPicPr>
            <a:picLocks noChangeAspect="1"/>
          </p:cNvPicPr>
          <p:nvPr/>
        </p:nvPicPr>
        <p:blipFill>
          <a:blip r:embed="rId6"/>
          <a:stretch>
            <a:fillRect/>
          </a:stretch>
        </p:blipFill>
        <p:spPr>
          <a:xfrm>
            <a:off x="1280160" y="4624708"/>
            <a:ext cx="7086600" cy="422180"/>
          </a:xfrm>
          <a:prstGeom prst="rect">
            <a:avLst/>
          </a:prstGeom>
        </p:spPr>
      </p:pic>
      <p:sp>
        <p:nvSpPr>
          <p:cNvPr id="4" name="TextBox 3">
            <a:extLst>
              <a:ext uri="{FF2B5EF4-FFF2-40B4-BE49-F238E27FC236}">
                <a16:creationId xmlns:a16="http://schemas.microsoft.com/office/drawing/2014/main" id="{16865CF4-F779-49DA-480A-71AAA47C7A52}"/>
              </a:ext>
            </a:extLst>
          </p:cNvPr>
          <p:cNvSpPr txBox="1"/>
          <p:nvPr/>
        </p:nvSpPr>
        <p:spPr>
          <a:xfrm>
            <a:off x="822960" y="3989383"/>
            <a:ext cx="8302273" cy="461665"/>
          </a:xfrm>
          <a:prstGeom prst="rect">
            <a:avLst/>
          </a:prstGeom>
          <a:noFill/>
        </p:spPr>
        <p:txBody>
          <a:bodyPr wrap="none" rtlCol="0">
            <a:spAutoFit/>
          </a:bodyPr>
          <a:lstStyle/>
          <a:p>
            <a:r>
              <a:rPr lang="en-US" dirty="0"/>
              <a:t>If we need probabilities we can do one exp at the end </a:t>
            </a:r>
          </a:p>
        </p:txBody>
      </p:sp>
    </p:spTree>
    <p:extLst>
      <p:ext uri="{BB962C8B-B14F-4D97-AF65-F5344CB8AC3E}">
        <p14:creationId xmlns:p14="http://schemas.microsoft.com/office/powerpoint/2010/main" val="1687474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B4C6-69BB-9B39-B420-0FF73FB1B5A7}"/>
              </a:ext>
            </a:extLst>
          </p:cNvPr>
          <p:cNvSpPr>
            <a:spLocks noGrp="1"/>
          </p:cNvSpPr>
          <p:nvPr>
            <p:ph type="title"/>
          </p:nvPr>
        </p:nvSpPr>
        <p:spPr/>
        <p:txBody>
          <a:bodyPr/>
          <a:lstStyle/>
          <a:p>
            <a:r>
              <a:rPr lang="en-US" dirty="0"/>
              <a:t>Larger </a:t>
            </a:r>
            <a:r>
              <a:rPr lang="en-US" dirty="0" err="1"/>
              <a:t>ngrams</a:t>
            </a:r>
            <a:endParaRPr lang="en-US" dirty="0"/>
          </a:p>
        </p:txBody>
      </p:sp>
      <p:sp>
        <p:nvSpPr>
          <p:cNvPr id="3" name="Content Placeholder 2">
            <a:extLst>
              <a:ext uri="{FF2B5EF4-FFF2-40B4-BE49-F238E27FC236}">
                <a16:creationId xmlns:a16="http://schemas.microsoft.com/office/drawing/2014/main" id="{D989734A-4136-C79F-EB60-F35DD2A0B165}"/>
              </a:ext>
            </a:extLst>
          </p:cNvPr>
          <p:cNvSpPr>
            <a:spLocks noGrp="1"/>
          </p:cNvSpPr>
          <p:nvPr>
            <p:ph idx="1"/>
          </p:nvPr>
        </p:nvSpPr>
        <p:spPr>
          <a:xfrm>
            <a:off x="822960" y="1200150"/>
            <a:ext cx="8244840" cy="3657600"/>
          </a:xfrm>
        </p:spPr>
        <p:txBody>
          <a:bodyPr>
            <a:normAutofit lnSpcReduction="10000"/>
          </a:bodyPr>
          <a:lstStyle/>
          <a:p>
            <a:r>
              <a:rPr lang="en-US" dirty="0"/>
              <a:t>4-grams, 5-grams</a:t>
            </a:r>
          </a:p>
          <a:p>
            <a:r>
              <a:rPr lang="en-US" dirty="0"/>
              <a:t>Large datasets of large n-grams have been released</a:t>
            </a:r>
          </a:p>
          <a:p>
            <a:pPr lvl="1">
              <a:buFont typeface="Arial" panose="020B0604020202020204" pitchFamily="34" charset="0"/>
              <a:buChar char="•"/>
            </a:pPr>
            <a:r>
              <a:rPr lang="en-US" sz="2300" dirty="0">
                <a:effectLst/>
                <a:latin typeface="NimbusRomNo9L"/>
              </a:rPr>
              <a:t>N-grams from Corpus of Contemporary American English (COCA) 1 billion words (Davies 2020) </a:t>
            </a:r>
          </a:p>
          <a:p>
            <a:pPr lvl="1">
              <a:buFont typeface="Arial" panose="020B0604020202020204" pitchFamily="34" charset="0"/>
              <a:buChar char="•"/>
            </a:pPr>
            <a:r>
              <a:rPr lang="en-US" sz="2300" dirty="0"/>
              <a:t>Google Web 5-grams (Franz and Brants 2006) 1 trillion words)</a:t>
            </a:r>
          </a:p>
          <a:p>
            <a:pPr lvl="1">
              <a:buFont typeface="Arial" panose="020B0604020202020204" pitchFamily="34" charset="0"/>
              <a:buChar char="•"/>
            </a:pPr>
            <a:r>
              <a:rPr lang="en-US" sz="2300" dirty="0"/>
              <a:t>Efficiency: quantize probabilities to 4-8 bits instead of 8-byte float</a:t>
            </a:r>
          </a:p>
          <a:p>
            <a:pPr marL="150813" lvl="1" indent="0">
              <a:buNone/>
            </a:pPr>
            <a:r>
              <a:rPr lang="en-US" dirty="0"/>
              <a:t>Newest model: </a:t>
            </a:r>
            <a:r>
              <a:rPr lang="en-US" dirty="0" err="1"/>
              <a:t>infini</a:t>
            </a:r>
            <a:r>
              <a:rPr lang="en-US" dirty="0"/>
              <a:t>-grams (∞-grams) (Liu et al 2024)</a:t>
            </a:r>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p>
          <a:p>
            <a:endParaRPr lang="en-US" dirty="0"/>
          </a:p>
          <a:p>
            <a:endParaRPr lang="en-US" dirty="0"/>
          </a:p>
        </p:txBody>
      </p:sp>
    </p:spTree>
    <p:extLst>
      <p:ext uri="{BB962C8B-B14F-4D97-AF65-F5344CB8AC3E}">
        <p14:creationId xmlns:p14="http://schemas.microsoft.com/office/powerpoint/2010/main" val="25408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lstStyle/>
          <a:p>
            <a:r>
              <a:rPr lang="en-US" altLang="zh-TW" dirty="0"/>
              <a:t>Introduction to n-grams</a:t>
            </a:r>
          </a:p>
          <a:p>
            <a:r>
              <a:rPr lang="en-US" altLang="zh-TW" dirty="0"/>
              <a:t>Estimating n-gram probabilities</a:t>
            </a:r>
          </a:p>
          <a:p>
            <a:r>
              <a:rPr lang="en-US" altLang="zh-TW" dirty="0"/>
              <a:t>Evaluation and perplexity</a:t>
            </a:r>
          </a:p>
          <a:p>
            <a:r>
              <a:rPr lang="en-US" altLang="zh-TW" dirty="0"/>
              <a:t>Sampling and generalization</a:t>
            </a:r>
          </a:p>
          <a:p>
            <a:r>
              <a:rPr lang="en-US" altLang="zh-TW" dirty="0"/>
              <a:t>Smoothing, interpolation, and backoff</a:t>
            </a:r>
            <a:endParaRPr lang="zh-TW" altLang="en-US"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63633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dirty="0"/>
              <a:t>N-gram LM Toolkits</a:t>
            </a:r>
          </a:p>
        </p:txBody>
      </p:sp>
      <p:sp>
        <p:nvSpPr>
          <p:cNvPr id="124931" name="Rectangle 3"/>
          <p:cNvSpPr>
            <a:spLocks noGrp="1" noChangeArrowheads="1"/>
          </p:cNvSpPr>
          <p:nvPr>
            <p:ph idx="1"/>
          </p:nvPr>
        </p:nvSpPr>
        <p:spPr>
          <a:xfrm>
            <a:off x="822960" y="1200150"/>
            <a:ext cx="7863840" cy="3429000"/>
          </a:xfrm>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1758519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63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125887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38329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63456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14281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p>
          <a:p>
            <a:pPr lvl="1">
              <a:buFont typeface="Arial" panose="020B0604020202020204" pitchFamily="34" charset="0"/>
              <a:buChar char="•"/>
            </a:pPr>
            <a:r>
              <a:rPr lang="en-US" dirty="0"/>
              <a:t>Or else the LM will assign that sentence an artificially high probability when we see it in the test set</a:t>
            </a:r>
          </a:p>
          <a:p>
            <a:pPr lvl="1">
              <a:buFont typeface="Arial" panose="020B0604020202020204" pitchFamily="34" charset="0"/>
              <a:buChar char="•"/>
            </a:pPr>
            <a:r>
              <a:rPr lang="en-US" dirty="0"/>
              <a:t>And hence assign the whole test set a falsely high probability.</a:t>
            </a:r>
          </a:p>
          <a:p>
            <a:pPr lvl="1">
              <a:buFont typeface="Arial" panose="020B0604020202020204" pitchFamily="34" charset="0"/>
              <a:buChar char="•"/>
            </a:pPr>
            <a:r>
              <a:rPr lang="en-US" dirty="0"/>
              <a:t>Making the LM look better than it really is</a:t>
            </a:r>
          </a:p>
          <a:p>
            <a:pPr marL="0" indent="0">
              <a:buNone/>
            </a:pPr>
            <a:r>
              <a:rPr lang="en-US" dirty="0"/>
              <a:t>This is called </a:t>
            </a:r>
            <a:r>
              <a:rPr lang="en-US" dirty="0">
                <a:solidFill>
                  <a:srgbClr val="FF0000"/>
                </a:solidFill>
              </a:rPr>
              <a:t>“Training on the test set”</a:t>
            </a:r>
          </a:p>
          <a:p>
            <a:pPr marL="0" indent="0">
              <a:buNone/>
            </a:pPr>
            <a:r>
              <a:rPr lang="en-US" dirty="0"/>
              <a:t>Bad science! </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36</a:t>
            </a:fld>
            <a:endParaRPr lang="en-US"/>
          </a:p>
        </p:txBody>
      </p:sp>
    </p:spTree>
    <p:extLst>
      <p:ext uri="{BB962C8B-B14F-4D97-AF65-F5344CB8AC3E}">
        <p14:creationId xmlns:p14="http://schemas.microsoft.com/office/powerpoint/2010/main" val="3587128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Dev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0669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1477298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202433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a:solidFill>
                <a:srgbClr val="A50021"/>
              </a:solidFill>
              <a:latin typeface="Calibri" charset="0"/>
            </a:endParaRPr>
          </a:p>
          <a:p>
            <a:pPr eaLnBrk="1" hangingPunct="1">
              <a:spcAft>
                <a:spcPts val="600"/>
              </a:spcAft>
            </a:pPr>
            <a:r>
              <a:rPr lang="en-US" sz="3200">
                <a:solidFill>
                  <a:srgbClr val="A50021"/>
                </a:solidFill>
                <a:latin typeface="Calibri" charset="0"/>
              </a:rPr>
              <a:t>Introduction to N-grams</a:t>
            </a:r>
            <a:endParaRPr lang="en-US" sz="3200">
              <a:latin typeface="Calibri" charset="0"/>
            </a:endParaRPr>
          </a:p>
          <a:p>
            <a:pPr eaLnBrk="1" hangingPunct="1"/>
            <a:endParaRPr lang="en-US">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767906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2608879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p>
        </p:txBody>
      </p:sp>
      <p:graphicFrame>
        <p:nvGraphicFramePr>
          <p:cNvPr id="3" name="Object 2"/>
          <p:cNvGraphicFramePr>
            <a:graphicFrameLocks noChangeAspect="1"/>
          </p:cNvGraphicFramePr>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spid="_x0000_s21507" name="Equation" r:id="rId4" imgW="2159000" imgH="1320800" progId="Equation.3">
                  <p:embed/>
                </p:oleObj>
              </mc:Choice>
              <mc:Fallback>
                <p:oleObj name="Equation" r:id="rId4" imgW="2159000" imgH="1320800" progId="Equation.3">
                  <p:embed/>
                  <p:pic>
                    <p:nvPicPr>
                      <p:cNvPr id="3" name="Object 2"/>
                      <p:cNvPicPr/>
                      <p:nvPr/>
                    </p:nvPicPr>
                    <p:blipFill>
                      <a:blip r:embed="rId5"/>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232932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p>
        </p:txBody>
      </p:sp>
      <p:graphicFrame>
        <p:nvGraphicFramePr>
          <p:cNvPr id="3" name="Object 2"/>
          <p:cNvGraphicFramePr>
            <a:graphicFrameLocks noChangeAspect="1"/>
          </p:cNvGraphicFramePr>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spid="_x0000_s22531" name="Equation" r:id="rId4" imgW="2159000" imgH="1320800" progId="Equation.3">
                  <p:embed/>
                </p:oleObj>
              </mc:Choice>
              <mc:Fallback>
                <p:oleObj name="Equation" r:id="rId4" imgW="2159000" imgH="1320800" progId="Equation.3">
                  <p:embed/>
                  <p:pic>
                    <p:nvPicPr>
                      <p:cNvPr id="3" name="Object 2"/>
                      <p:cNvPicPr/>
                      <p:nvPr/>
                    </p:nvPicPr>
                    <p:blipFill>
                      <a:blip r:embed="rId5"/>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294500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p>
        </p:txBody>
      </p:sp>
      <p:pic>
        <p:nvPicPr>
          <p:cNvPr id="137221" name="Picture 5" descr="pp2"/>
          <p:cNvPicPr>
            <a:picLocks noChangeAspect="1" noChangeArrowheads="1"/>
          </p:cNvPicPr>
          <p:nvPr/>
        </p:nvPicPr>
        <p:blipFill>
          <a:blip r:embed="rId4"/>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5"/>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spid="_x0000_s23555" name="Equation" r:id="rId6" imgW="2159000" imgH="1320800" progId="Equation.3">
                  <p:embed/>
                </p:oleObj>
              </mc:Choice>
              <mc:Fallback>
                <p:oleObj name="Equation" r:id="rId6" imgW="2159000" imgH="1320800" progId="Equation.3">
                  <p:embed/>
                  <p:pic>
                    <p:nvPicPr>
                      <p:cNvPr id="3" name="Object 2"/>
                      <p:cNvPicPr/>
                      <p:nvPr/>
                    </p:nvPicPr>
                    <p:blipFill>
                      <a:blip r:embed="rId7"/>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3315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dirty="0"/>
              <a:t>Intuition of perplexity 7: </a:t>
            </a:r>
            <a:br>
              <a:rPr lang="en-US" sz="3000" dirty="0"/>
            </a:br>
            <a:r>
              <a:rPr lang="en-US" sz="3000" dirty="0"/>
              <a:t>Weighted average branching factor</a:t>
            </a:r>
          </a:p>
        </p:txBody>
      </p:sp>
      <p:sp>
        <p:nvSpPr>
          <p:cNvPr id="4" name="Content Placeholder 3">
            <a:extLst>
              <a:ext uri="{FF2B5EF4-FFF2-40B4-BE49-F238E27FC236}">
                <a16:creationId xmlns:a16="http://schemas.microsoft.com/office/drawing/2014/main" id="{EDD25FE2-F25F-2343-EAEF-06035FC37BFE}"/>
              </a:ext>
            </a:extLst>
          </p:cNvPr>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p>
          <a:p>
            <a:r>
              <a:rPr lang="en-US" sz="2000" dirty="0">
                <a:latin typeface="Calibri" panose="020F0502020204030204" pitchFamily="34" charset="0"/>
                <a:cs typeface="Calibri" panose="020F0502020204030204" pitchFamily="34" charset="0"/>
              </a:rPr>
              <a:t>We would expect the probability to be higher, and hence the perplexity to be smaller:</a:t>
            </a: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p>
        </p:txBody>
      </p:sp>
      <p:sp>
        <p:nvSpPr>
          <p:cNvPr id="6" name="TextBox 5">
            <a:extLst>
              <a:ext uri="{FF2B5EF4-FFF2-40B4-BE49-F238E27FC236}">
                <a16:creationId xmlns:a16="http://schemas.microsoft.com/office/drawing/2014/main" id="{18143188-7E77-0085-D972-C00E0E17ADC9}"/>
              </a:ext>
            </a:extLst>
          </p:cNvPr>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59469E-4074-22F6-9631-0F288E66275E}"/>
              </a:ext>
            </a:extLst>
          </p:cNvPr>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EF3E8-5A61-8569-4443-D2FC8B27E4E8}"/>
              </a:ext>
            </a:extLst>
          </p:cNvPr>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p>
        </p:txBody>
      </p:sp>
      <p:sp>
        <p:nvSpPr>
          <p:cNvPr id="12" name="TextBox 11">
            <a:extLst>
              <a:ext uri="{FF2B5EF4-FFF2-40B4-BE49-F238E27FC236}">
                <a16:creationId xmlns:a16="http://schemas.microsoft.com/office/drawing/2014/main" id="{92FAE3ED-B767-C70C-7DA0-83E2223649AC}"/>
              </a:ext>
            </a:extLst>
          </p:cNvPr>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a:extLst>
              <a:ext uri="{FF2B5EF4-FFF2-40B4-BE49-F238E27FC236}">
                <a16:creationId xmlns:a16="http://schemas.microsoft.com/office/drawing/2014/main" id="{8DFEC6E6-0EB0-65A1-CACD-3FFBB09068CA}"/>
              </a:ext>
            </a:extLst>
          </p:cNvPr>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a:extLst>
              <a:ext uri="{FF2B5EF4-FFF2-40B4-BE49-F238E27FC236}">
                <a16:creationId xmlns:a16="http://schemas.microsoft.com/office/drawing/2014/main" id="{A01D8239-0E04-B4FD-F03A-F629149374CB}"/>
              </a:ext>
            </a:extLst>
          </p:cNvPr>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a:extLst>
              <a:ext uri="{FF2B5EF4-FFF2-40B4-BE49-F238E27FC236}">
                <a16:creationId xmlns:a16="http://schemas.microsoft.com/office/drawing/2014/main" id="{538F8BEB-ABCD-4AE7-EB05-45E3230FFFD2}"/>
              </a:ext>
            </a:extLst>
          </p:cNvPr>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extLst>
      <p:ext uri="{BB962C8B-B14F-4D97-AF65-F5344CB8AC3E}">
        <p14:creationId xmlns:p14="http://schemas.microsoft.com/office/powerpoint/2010/main" val="260189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99060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50358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1078982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0ED-F5DE-1139-A850-39CC26ECFFD5}"/>
              </a:ext>
            </a:extLst>
          </p:cNvPr>
          <p:cNvSpPr>
            <a:spLocks noGrp="1"/>
          </p:cNvSpPr>
          <p:nvPr>
            <p:ph type="title"/>
          </p:nvPr>
        </p:nvSpPr>
        <p:spPr>
          <a:xfrm>
            <a:off x="822960" y="361950"/>
            <a:ext cx="7543800" cy="680397"/>
          </a:xfrm>
        </p:spPr>
        <p:txBody>
          <a:bodyPr>
            <a:normAutofit fontScale="90000"/>
          </a:bodyPr>
          <a:lstStyle/>
          <a:p>
            <a:r>
              <a:rPr lang="en-US" dirty="0"/>
              <a:t>The Shannon (1948) Visualization Method</a:t>
            </a:r>
            <a:br>
              <a:rPr lang="en-US" dirty="0"/>
            </a:br>
            <a:r>
              <a:rPr lang="en-US" dirty="0"/>
              <a:t>Sample words from an LM</a:t>
            </a:r>
          </a:p>
        </p:txBody>
      </p:sp>
      <p:sp>
        <p:nvSpPr>
          <p:cNvPr id="3" name="Content Placeholder 2">
            <a:extLst>
              <a:ext uri="{FF2B5EF4-FFF2-40B4-BE49-F238E27FC236}">
                <a16:creationId xmlns:a16="http://schemas.microsoft.com/office/drawing/2014/main" id="{60318581-88F2-C9AD-31BC-C8BBE127FC08}"/>
              </a:ext>
            </a:extLst>
          </p:cNvPr>
          <p:cNvSpPr>
            <a:spLocks noGrp="1"/>
          </p:cNvSpPr>
          <p:nvPr>
            <p:ph idx="1"/>
          </p:nvPr>
        </p:nvSpPr>
        <p:spPr>
          <a:xfrm>
            <a:off x="914400" y="1200150"/>
            <a:ext cx="7924800" cy="3733800"/>
          </a:xfrm>
        </p:spPr>
        <p:txBody>
          <a:bodyPr>
            <a:normAutofit fontScale="92500" lnSpcReduction="10000"/>
          </a:bodyPr>
          <a:lstStyle/>
          <a:p>
            <a:r>
              <a:rPr lang="en-US" sz="3200" dirty="0"/>
              <a:t>Unigram:</a:t>
            </a:r>
          </a:p>
          <a:p>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p>
          <a:p>
            <a:endParaRPr lang="en-US" sz="2200" dirty="0">
              <a:effectLst/>
              <a:latin typeface="Courier" pitchFamily="2" charset="0"/>
            </a:endParaRPr>
          </a:p>
          <a:p>
            <a:r>
              <a:rPr lang="en-US" sz="3200" dirty="0"/>
              <a:t>Bigram:</a:t>
            </a:r>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p>
        </p:txBody>
      </p:sp>
      <p:pic>
        <p:nvPicPr>
          <p:cNvPr id="4" name="Picture 3">
            <a:extLst>
              <a:ext uri="{FF2B5EF4-FFF2-40B4-BE49-F238E27FC236}">
                <a16:creationId xmlns:a16="http://schemas.microsoft.com/office/drawing/2014/main" id="{063DB5FD-BEC4-E40F-8FD1-8CF6714B7130}"/>
              </a:ext>
            </a:extLst>
          </p:cNvPr>
          <p:cNvPicPr>
            <a:picLocks noChangeAspect="1"/>
          </p:cNvPicPr>
          <p:nvPr/>
        </p:nvPicPr>
        <p:blipFill rotWithShape="1">
          <a:blip r:embed="rId3"/>
          <a:srcRect l="16434" t="12427"/>
          <a:stretch/>
        </p:blipFill>
        <p:spPr>
          <a:xfrm>
            <a:off x="8061960" y="149163"/>
            <a:ext cx="777240" cy="1050987"/>
          </a:xfrm>
          <a:prstGeom prst="rect">
            <a:avLst/>
          </a:prstGeom>
        </p:spPr>
      </p:pic>
      <p:sp>
        <p:nvSpPr>
          <p:cNvPr id="5" name="TextBox 4">
            <a:extLst>
              <a:ext uri="{FF2B5EF4-FFF2-40B4-BE49-F238E27FC236}">
                <a16:creationId xmlns:a16="http://schemas.microsoft.com/office/drawing/2014/main" id="{D5DB70E3-97DA-EEDA-C5E7-F157CC0DC75E}"/>
              </a:ext>
            </a:extLst>
          </p:cNvPr>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p>
        </p:txBody>
      </p:sp>
    </p:spTree>
    <p:extLst>
      <p:ext uri="{BB962C8B-B14F-4D97-AF65-F5344CB8AC3E}">
        <p14:creationId xmlns:p14="http://schemas.microsoft.com/office/powerpoint/2010/main" val="2961178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36-8132-16F6-4960-AD387E09E02C}"/>
              </a:ext>
            </a:extLst>
          </p:cNvPr>
          <p:cNvSpPr>
            <a:spLocks noGrp="1"/>
          </p:cNvSpPr>
          <p:nvPr>
            <p:ph type="title"/>
          </p:nvPr>
        </p:nvSpPr>
        <p:spPr>
          <a:xfrm>
            <a:off x="822960" y="119702"/>
            <a:ext cx="7940040" cy="680397"/>
          </a:xfrm>
        </p:spPr>
        <p:txBody>
          <a:bodyPr>
            <a:normAutofit fontScale="90000"/>
          </a:bodyPr>
          <a:lstStyle/>
          <a:p>
            <a:r>
              <a:rPr lang="en-US" dirty="0"/>
              <a:t>How Shannon sampled those words in 1948</a:t>
            </a:r>
          </a:p>
        </p:txBody>
      </p:sp>
      <p:sp>
        <p:nvSpPr>
          <p:cNvPr id="3" name="Content Placeholder 2">
            <a:extLst>
              <a:ext uri="{FF2B5EF4-FFF2-40B4-BE49-F238E27FC236}">
                <a16:creationId xmlns:a16="http://schemas.microsoft.com/office/drawing/2014/main" id="{1437AC45-7CC5-5DD8-D75D-1714F7961EB0}"/>
              </a:ext>
            </a:extLst>
          </p:cNvPr>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"Open </a:t>
            </a:r>
            <a:r>
              <a:rPr lang="en-US" sz="2400" dirty="0">
                <a:effectLst/>
                <a:latin typeface="Times New Roman" panose="02020603050405020304" pitchFamily="18" charset="0"/>
                <a:cs typeface="Times New Roman" panose="02020603050405020304" pitchFamily="18"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descr="Stack of open books">
            <a:extLst>
              <a:ext uri="{FF2B5EF4-FFF2-40B4-BE49-F238E27FC236}">
                <a16:creationId xmlns:a16="http://schemas.microsoft.com/office/drawing/2014/main" id="{4D0930A4-6E5F-30F4-7A8B-3652CAB4BBF9}"/>
              </a:ext>
            </a:extLst>
          </p:cNvPr>
          <p:cNvPicPr>
            <a:picLocks noChangeAspect="1"/>
          </p:cNvPicPr>
          <p:nvPr/>
        </p:nvPicPr>
        <p:blipFill rotWithShape="1">
          <a:blip r:embed="rId3"/>
          <a:srcRect t="44606"/>
          <a:stretch/>
        </p:blipFill>
        <p:spPr>
          <a:xfrm>
            <a:off x="1676400" y="930124"/>
            <a:ext cx="5410200" cy="1995990"/>
          </a:xfrm>
          <a:prstGeom prst="rect">
            <a:avLst/>
          </a:prstGeom>
        </p:spPr>
      </p:pic>
    </p:spTree>
    <p:extLst>
      <p:ext uri="{BB962C8B-B14F-4D97-AF65-F5344CB8AC3E}">
        <p14:creationId xmlns:p14="http://schemas.microsoft.com/office/powerpoint/2010/main" val="497307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dirty="0"/>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pic>
        <p:nvPicPr>
          <p:cNvPr id="10" name="Picture 9">
            <a:extLst>
              <a:ext uri="{FF2B5EF4-FFF2-40B4-BE49-F238E27FC236}">
                <a16:creationId xmlns:a16="http://schemas.microsoft.com/office/drawing/2014/main" id="{A2F0E88D-D008-CEBF-C44F-1D197CD79B44}"/>
              </a:ext>
            </a:extLst>
          </p:cNvPr>
          <p:cNvPicPr>
            <a:picLocks noChangeAspect="1"/>
          </p:cNvPicPr>
          <p:nvPr/>
        </p:nvPicPr>
        <p:blipFill>
          <a:blip r:embed="rId4"/>
          <a:stretch>
            <a:fillRect/>
          </a:stretch>
        </p:blipFill>
        <p:spPr>
          <a:xfrm>
            <a:off x="7919576" y="100652"/>
            <a:ext cx="894367" cy="920750"/>
          </a:xfrm>
          <a:prstGeom prst="rect">
            <a:avLst/>
          </a:prstGeom>
        </p:spPr>
      </p:pic>
    </p:spTree>
    <p:extLst>
      <p:ext uri="{BB962C8B-B14F-4D97-AF65-F5344CB8AC3E}">
        <p14:creationId xmlns:p14="http://schemas.microsoft.com/office/powerpoint/2010/main" val="3046325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words</a:t>
            </a:r>
          </a:p>
        </p:txBody>
      </p:sp>
      <p:sp>
        <p:nvSpPr>
          <p:cNvPr id="3" name="Content Placeholder 2"/>
          <p:cNvSpPr>
            <a:spLocks noGrp="1"/>
          </p:cNvSpPr>
          <p:nvPr>
            <p:ph idx="1"/>
          </p:nvPr>
        </p:nvSpPr>
        <p:spPr>
          <a:xfrm>
            <a:off x="822960" y="1200150"/>
            <a:ext cx="7543801" cy="680397"/>
          </a:xfrm>
        </p:spPr>
        <p:txBody>
          <a:bodyPr/>
          <a:lstStyle/>
          <a:p>
            <a:r>
              <a:rPr lang="en-US" dirty="0"/>
              <a:t>The water of Walden Pond is beautifully ... </a:t>
            </a:r>
          </a:p>
          <a:p>
            <a:endParaRPr lang="en-US" sz="2000" dirty="0"/>
          </a:p>
          <a:p>
            <a:endParaRPr lang="en-US" sz="2000" dirty="0"/>
          </a:p>
          <a:p>
            <a:endParaRPr lang="en-US" sz="2000" dirty="0"/>
          </a:p>
        </p:txBody>
      </p:sp>
      <p:sp>
        <p:nvSpPr>
          <p:cNvPr id="5" name="TextBox 4">
            <a:extLst>
              <a:ext uri="{FF2B5EF4-FFF2-40B4-BE49-F238E27FC236}">
                <a16:creationId xmlns:a16="http://schemas.microsoft.com/office/drawing/2014/main" id="{1EA86872-37B1-F937-5BE2-9D6E960F73DD}"/>
              </a:ext>
            </a:extLst>
          </p:cNvPr>
          <p:cNvSpPr txBox="1"/>
          <p:nvPr/>
        </p:nvSpPr>
        <p:spPr>
          <a:xfrm>
            <a:off x="4724400" y="2406193"/>
            <a:ext cx="2035109"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*refrigerator</a:t>
            </a:r>
          </a:p>
          <a:p>
            <a:r>
              <a:rPr lang="en-US" sz="2800" dirty="0">
                <a:latin typeface="Calibri" panose="020F0502020204030204" pitchFamily="34" charset="0"/>
                <a:cs typeface="Calibri" panose="020F0502020204030204" pitchFamily="34" charset="0"/>
              </a:rPr>
              <a:t>*that</a:t>
            </a:r>
          </a:p>
        </p:txBody>
      </p:sp>
      <p:sp>
        <p:nvSpPr>
          <p:cNvPr id="6" name="TextBox 5">
            <a:extLst>
              <a:ext uri="{FF2B5EF4-FFF2-40B4-BE49-F238E27FC236}">
                <a16:creationId xmlns:a16="http://schemas.microsoft.com/office/drawing/2014/main" id="{480817A1-D8AA-F0F1-FB2D-3B0F12C8C92C}"/>
              </a:ext>
            </a:extLst>
          </p:cNvPr>
          <p:cNvSpPr txBox="1"/>
          <p:nvPr/>
        </p:nvSpPr>
        <p:spPr>
          <a:xfrm>
            <a:off x="1905000" y="2190750"/>
            <a:ext cx="1018292" cy="1384995"/>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blue</a:t>
            </a:r>
          </a:p>
          <a:p>
            <a:r>
              <a:rPr lang="en-US" sz="2800" dirty="0">
                <a:latin typeface="Calibri" panose="020F0502020204030204" pitchFamily="34" charset="0"/>
                <a:cs typeface="Calibri" panose="020F0502020204030204" pitchFamily="34" charset="0"/>
              </a:rPr>
              <a:t>green</a:t>
            </a:r>
          </a:p>
          <a:p>
            <a:r>
              <a:rPr lang="en-US" sz="2800" dirty="0">
                <a:latin typeface="Calibri" panose="020F0502020204030204" pitchFamily="34" charset="0"/>
                <a:cs typeface="Calibri" panose="020F0502020204030204" pitchFamily="34" charset="0"/>
              </a:rPr>
              <a:t>clear</a:t>
            </a:r>
          </a:p>
        </p:txBody>
      </p:sp>
    </p:spTree>
    <p:extLst>
      <p:ext uri="{BB962C8B-B14F-4D97-AF65-F5344CB8AC3E}">
        <p14:creationId xmlns:p14="http://schemas.microsoft.com/office/powerpoint/2010/main" val="313255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the Shannon Way</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255182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2833271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eaLnBrk="1" hangingPunct="1">
              <a:buNone/>
            </a:pPr>
            <a:r>
              <a:rPr lang="en-US" dirty="0">
                <a:latin typeface="Calibri" charset="0"/>
              </a:rPr>
              <a:t> </a:t>
            </a:r>
          </a:p>
        </p:txBody>
      </p:sp>
      <p:pic>
        <p:nvPicPr>
          <p:cNvPr id="5" name="Picture 8"/>
          <p:cNvPicPr>
            <a:picLocks noChangeAspect="1"/>
          </p:cNvPicPr>
          <p:nvPr/>
        </p:nvPicPr>
        <p:blipFill>
          <a:blip r:embed="rId3"/>
          <a:srcRect/>
          <a:stretch/>
        </p:blipFill>
        <p:spPr bwMode="auto">
          <a:xfrm>
            <a:off x="496839" y="1262935"/>
            <a:ext cx="8342361" cy="3366215"/>
          </a:xfrm>
          <a:prstGeom prst="rect">
            <a:avLst/>
          </a:prstGeom>
          <a:noFill/>
          <a:ln w="9525">
            <a:noFill/>
            <a:miter lim="800000"/>
            <a:headEnd/>
            <a:tailEnd/>
          </a:ln>
        </p:spPr>
      </p:pic>
    </p:spTree>
    <p:extLst>
      <p:ext uri="{BB962C8B-B14F-4D97-AF65-F5344CB8AC3E}">
        <p14:creationId xmlns:p14="http://schemas.microsoft.com/office/powerpoint/2010/main" val="3510143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charset="0"/>
              </a:rPr>
              <a:t>N=884,647 tokens, V=29,066</a:t>
            </a:r>
          </a:p>
          <a:p>
            <a:pPr marL="0" indent="0" eaLnBrk="1" hangingPunct="1">
              <a:buNone/>
            </a:pPr>
            <a:r>
              <a:rPr lang="en-US" dirty="0">
                <a:latin typeface="Calibri" charset="0"/>
              </a:rPr>
              <a:t>Shakespeare produced 300,000 bigram types out of V</a:t>
            </a:r>
            <a:r>
              <a:rPr lang="en-US" baseline="30000" dirty="0">
                <a:latin typeface="Calibri" charset="0"/>
              </a:rPr>
              <a:t>2</a:t>
            </a:r>
            <a:r>
              <a:rPr lang="en-US" dirty="0">
                <a:latin typeface="Calibri" charset="0"/>
              </a:rPr>
              <a:t>= 844 million possible bigrams.</a:t>
            </a:r>
          </a:p>
          <a:p>
            <a:pPr lvl="1"/>
            <a:r>
              <a:rPr lang="en-US" dirty="0">
                <a:latin typeface="Calibri" charset="0"/>
              </a:rPr>
              <a:t>So 99.96% of the possible bigrams were never seen (have zero entries in the table)</a:t>
            </a:r>
          </a:p>
          <a:p>
            <a:pPr lvl="1"/>
            <a:r>
              <a:rPr lang="en-US" dirty="0">
                <a:latin typeface="Calibri" charset="0"/>
              </a:rPr>
              <a:t>That sparsity is even worse for 4-grams, explaining why our sampling generated actual Shakespeare.</a:t>
            </a:r>
          </a:p>
          <a:p>
            <a:pPr eaLnBrk="1" hangingPunct="1"/>
            <a:endParaRPr lang="en-US" dirty="0">
              <a:latin typeface="Calibri" charset="0"/>
            </a:endParaRPr>
          </a:p>
        </p:txBody>
      </p:sp>
    </p:spTree>
    <p:extLst>
      <p:ext uri="{BB962C8B-B14F-4D97-AF65-F5344CB8AC3E}">
        <p14:creationId xmlns:p14="http://schemas.microsoft.com/office/powerpoint/2010/main" val="151374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p>
        </p:txBody>
      </p:sp>
      <p:pic>
        <p:nvPicPr>
          <p:cNvPr id="5" name="Picture 6"/>
          <p:cNvPicPr>
            <a:picLocks noChangeAspect="1"/>
          </p:cNvPicPr>
          <p:nvPr/>
        </p:nvPicPr>
        <p:blipFill>
          <a:blip r:embed="rId3"/>
          <a:srcRect/>
          <a:stretch/>
        </p:blipFill>
        <p:spPr bwMode="auto">
          <a:xfrm>
            <a:off x="569225" y="1561476"/>
            <a:ext cx="8150351" cy="2879465"/>
          </a:xfrm>
          <a:prstGeom prst="rect">
            <a:avLst/>
          </a:prstGeom>
          <a:noFill/>
          <a:ln w="9525">
            <a:noFill/>
            <a:miter lim="800000"/>
            <a:headEnd/>
            <a:tailEnd/>
          </a:ln>
        </p:spPr>
      </p:pic>
    </p:spTree>
    <p:extLst>
      <p:ext uri="{BB962C8B-B14F-4D97-AF65-F5344CB8AC3E}">
        <p14:creationId xmlns:p14="http://schemas.microsoft.com/office/powerpoint/2010/main" val="1512377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p>
          <a:p>
            <a:pPr marL="0" indent="0">
              <a:buNone/>
            </a:pPr>
            <a:r>
              <a:rPr lang="en-US" sz="2700" dirty="0">
                <a:latin typeface="Courier" pitchFamily="2" charset="0"/>
              </a:rPr>
              <a:t>2) This shall forbid it should be branded, if renown made it empty. </a:t>
            </a:r>
          </a:p>
          <a:p>
            <a:pPr marL="0" indent="0">
              <a:buNone/>
            </a:pPr>
            <a:r>
              <a:rPr lang="en-US" sz="2700" dirty="0">
                <a:latin typeface="Courier" pitchFamily="2" charset="0"/>
              </a:rPr>
              <a:t>3) “You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55</a:t>
            </a:fld>
            <a:endParaRPr lang="en-US"/>
          </a:p>
        </p:txBody>
      </p:sp>
    </p:spTree>
    <p:extLst>
      <p:ext uri="{BB962C8B-B14F-4D97-AF65-F5344CB8AC3E}">
        <p14:creationId xmlns:p14="http://schemas.microsoft.com/office/powerpoint/2010/main" val="1295504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4A73-8B6C-AF56-6A8B-316AE8CA3D57}"/>
              </a:ext>
            </a:extLst>
          </p:cNvPr>
          <p:cNvSpPr>
            <a:spLocks noGrp="1"/>
          </p:cNvSpPr>
          <p:nvPr>
            <p:ph type="title"/>
          </p:nvPr>
        </p:nvSpPr>
        <p:spPr/>
        <p:txBody>
          <a:bodyPr/>
          <a:lstStyle/>
          <a:p>
            <a:r>
              <a:rPr lang="en-US" dirty="0"/>
              <a:t>Choosing training data</a:t>
            </a:r>
          </a:p>
        </p:txBody>
      </p:sp>
      <p:sp>
        <p:nvSpPr>
          <p:cNvPr id="3" name="Content Placeholder 2">
            <a:extLst>
              <a:ext uri="{FF2B5EF4-FFF2-40B4-BE49-F238E27FC236}">
                <a16:creationId xmlns:a16="http://schemas.microsoft.com/office/drawing/2014/main" id="{EFF346BC-3DFF-F964-652F-78BBDEBF6FDA}"/>
              </a:ext>
            </a:extLst>
          </p:cNvPr>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p>
          <a:p>
            <a:pPr lvl="1">
              <a:buFont typeface="Arial" panose="020B0604020202020204" pitchFamily="34" charset="0"/>
              <a:buChar char="•"/>
            </a:pPr>
            <a:r>
              <a:rPr lang="en-US" dirty="0"/>
              <a:t>If legal or medical, need lots of special-purpose documents</a:t>
            </a:r>
          </a:p>
          <a:p>
            <a:pPr marL="0" indent="0">
              <a:buNone/>
            </a:pPr>
            <a:r>
              <a:rPr lang="en-US" dirty="0"/>
              <a:t>Make sure to cover different kinds of dialects and speaker/authors.</a:t>
            </a:r>
          </a:p>
          <a:p>
            <a:pPr lvl="1">
              <a:buFont typeface="Arial" panose="020B0604020202020204" pitchFamily="34" charset="0"/>
              <a:buChar char="•"/>
            </a:pPr>
            <a:r>
              <a:rPr lang="en-US" dirty="0"/>
              <a:t>Example: </a:t>
            </a:r>
            <a:r>
              <a:rPr lang="en-US" i="1" dirty="0"/>
              <a:t>African-American Vernacular English (AAVE)</a:t>
            </a:r>
          </a:p>
          <a:p>
            <a:pPr lvl="2">
              <a:buFont typeface="Arial" panose="020B0604020202020204" pitchFamily="34" charset="0"/>
              <a:buChar char="•"/>
            </a:pPr>
            <a:r>
              <a:rPr lang="en-US" dirty="0"/>
              <a:t>One of many varieties that can be used by African Americans and others</a:t>
            </a:r>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p>
          <a:p>
            <a:pPr lvl="2">
              <a:buFont typeface="Arial" panose="020B0604020202020204" pitchFamily="34" charset="0"/>
              <a:buChar char="•"/>
            </a:pPr>
            <a:r>
              <a:rPr lang="en-US" dirty="0"/>
              <a:t>"My phone </a:t>
            </a:r>
            <a:r>
              <a:rPr lang="en-US" dirty="0" err="1"/>
              <a:t>finna</a:t>
            </a:r>
            <a:r>
              <a:rPr lang="en-US" dirty="0"/>
              <a:t> die"</a:t>
            </a:r>
          </a:p>
        </p:txBody>
      </p:sp>
      <p:sp>
        <p:nvSpPr>
          <p:cNvPr id="4" name="TextBox 3">
            <a:extLst>
              <a:ext uri="{FF2B5EF4-FFF2-40B4-BE49-F238E27FC236}">
                <a16:creationId xmlns:a16="http://schemas.microsoft.com/office/drawing/2014/main" id="{C2483171-3373-F2D2-02B4-EC74BCB46AF4}"/>
              </a:ext>
            </a:extLst>
          </p:cNvPr>
          <p:cNvSpPr txBox="1"/>
          <p:nvPr/>
        </p:nvSpPr>
        <p:spPr>
          <a:xfrm>
            <a:off x="3069125" y="427323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4531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charset="0"/>
              </a:rPr>
              <a:t>N-grams only work well for word prediction if the test corpus looks like the training corpus</a:t>
            </a:r>
          </a:p>
          <a:p>
            <a:pPr lvl="1" eaLnBrk="1" hangingPunct="1">
              <a:buFont typeface="Arial" panose="020B0604020202020204" pitchFamily="34" charset="0"/>
              <a:buChar char="•"/>
            </a:pPr>
            <a:r>
              <a:rPr lang="en-US" sz="2800" dirty="0">
                <a:latin typeface="Calibri" charset="0"/>
              </a:rPr>
              <a:t>But even when we try to pick a good training corpus, the test set will surprise us!</a:t>
            </a:r>
          </a:p>
          <a:p>
            <a:pPr lvl="1" eaLnBrk="1" hangingPunct="1">
              <a:buFont typeface="Arial" panose="020B0604020202020204" pitchFamily="34" charset="0"/>
              <a:buChar char="•"/>
            </a:pPr>
            <a:r>
              <a:rPr lang="en-US" sz="2800" dirty="0">
                <a:latin typeface="Calibri" charset="0"/>
              </a:rPr>
              <a:t>We need to train robust models that generalize!</a:t>
            </a:r>
          </a:p>
          <a:p>
            <a:pPr marL="11113" lvl="1" indent="50800" eaLnBrk="1" hangingPunct="1">
              <a:buNone/>
            </a:pPr>
            <a:r>
              <a:rPr lang="en-US" sz="2800" dirty="0">
                <a:latin typeface="Calibri" charset="0"/>
              </a:rPr>
              <a:t>One kind of generalization: </a:t>
            </a:r>
            <a:r>
              <a:rPr lang="en-US" sz="2800" b="1" dirty="0">
                <a:latin typeface="Calibri" charset="0"/>
              </a:rPr>
              <a:t>Zeros</a:t>
            </a:r>
          </a:p>
          <a:p>
            <a:pPr lvl="2">
              <a:buFont typeface="Arial" panose="020B0604020202020204" pitchFamily="34" charset="0"/>
              <a:buChar char="•"/>
            </a:pPr>
            <a:r>
              <a:rPr lang="en-US" sz="2800" dirty="0">
                <a:latin typeface="Calibri" charset="0"/>
              </a:rPr>
              <a:t>Things that don’t ever occur in the training set</a:t>
            </a:r>
          </a:p>
          <a:p>
            <a:pPr lvl="3">
              <a:buFont typeface="Arial" panose="020B0604020202020204" pitchFamily="34" charset="0"/>
              <a:buChar char="•"/>
            </a:pPr>
            <a:r>
              <a:rPr lang="en-US" sz="2800" dirty="0">
                <a:latin typeface="Calibri" charset="0"/>
              </a:rPr>
              <a:t>But occur in the test set</a:t>
            </a:r>
          </a:p>
        </p:txBody>
      </p:sp>
    </p:spTree>
    <p:extLst>
      <p:ext uri="{BB962C8B-B14F-4D97-AF65-F5344CB8AC3E}">
        <p14:creationId xmlns:p14="http://schemas.microsoft.com/office/powerpoint/2010/main" val="112874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38525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710587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p:txBody>
          <a:bodyPr/>
          <a:lstStyle/>
          <a:p>
            <a:r>
              <a:rPr lang="en-US" sz="2800" dirty="0"/>
              <a:t>Systems that can predict upcoming words</a:t>
            </a:r>
          </a:p>
          <a:p>
            <a:pPr lvl="1">
              <a:buFont typeface="Arial" panose="020B0604020202020204" pitchFamily="34" charset="0"/>
              <a:buChar char="•"/>
            </a:pPr>
            <a:r>
              <a:rPr lang="en-US" dirty="0"/>
              <a:t>Can assign a probability to each potential next word</a:t>
            </a:r>
          </a:p>
          <a:p>
            <a:pPr lvl="1">
              <a:buFont typeface="Arial" panose="020B0604020202020204" pitchFamily="34" charset="0"/>
              <a:buChar char="•"/>
            </a:pPr>
            <a:r>
              <a:rPr lang="en-US" dirty="0"/>
              <a:t>Can assign a probability to a whole sentence</a:t>
            </a:r>
          </a:p>
        </p:txBody>
      </p:sp>
    </p:spTree>
    <p:extLst>
      <p:ext uri="{BB962C8B-B14F-4D97-AF65-F5344CB8AC3E}">
        <p14:creationId xmlns:p14="http://schemas.microsoft.com/office/powerpoint/2010/main" val="38418924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Interpolation, and Backoff</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a:br>
            <a:r>
              <a:rPr lang="en-US" sz="4400"/>
              <a:t>Language Modeling</a:t>
            </a:r>
            <a:endParaRPr sz="4400"/>
          </a:p>
        </p:txBody>
      </p:sp>
    </p:spTree>
    <p:extLst>
      <p:ext uri="{BB962C8B-B14F-4D97-AF65-F5344CB8AC3E}">
        <p14:creationId xmlns:p14="http://schemas.microsoft.com/office/powerpoint/2010/main" val="877524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idx="1"/>
          </p:nvPr>
        </p:nvSpPr>
        <p:spPr>
          <a:xfrm>
            <a:off x="822960" y="1200150"/>
            <a:ext cx="7543801" cy="2255838"/>
          </a:xfrm>
        </p:spPr>
        <p:txBody>
          <a:bodyPr>
            <a:normAutofit/>
          </a:bodyPr>
          <a:lstStyle/>
          <a:p>
            <a:pPr eaLnBrk="1" hangingPunct="1">
              <a:lnSpc>
                <a:spcPct val="70000"/>
              </a:lnSpc>
            </a:pPr>
            <a:r>
              <a:rPr lang="en-US" dirty="0">
                <a:latin typeface="Calibri"/>
                <a:ea typeface="ＭＳ Ｐゴシック" charset="0"/>
                <a:cs typeface="Calibri"/>
              </a:rPr>
              <a:t>When we have sparse statistics</a:t>
            </a:r>
            <a:r>
              <a:rPr lang="en-US" sz="2800" dirty="0">
                <a:latin typeface="Calibri"/>
                <a:ea typeface="ＭＳ Ｐゴシック" charset="0"/>
                <a:cs typeface="Calibri"/>
              </a:rPr>
              <a:t>:</a:t>
            </a:r>
          </a:p>
          <a:p>
            <a:pPr eaLnBrk="1" hangingPunct="1">
              <a:lnSpc>
                <a:spcPct val="70000"/>
              </a:lnSpc>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marL="0" indent="0" eaLnBrk="1" hangingPunct="1">
              <a:lnSpc>
                <a:spcPct val="70000"/>
              </a:lnSpc>
              <a:buNone/>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eaLnBrk="1" hangingPunct="1">
              <a:lnSpc>
                <a:spcPct val="70000"/>
              </a:lnSpc>
            </a:pPr>
            <a:endParaRPr lang="en-US" sz="1050" dirty="0">
              <a:latin typeface="Calibri"/>
              <a:ea typeface="ＭＳ Ｐゴシック" charset="0"/>
              <a:cs typeface="Calibri"/>
            </a:endParaRPr>
          </a:p>
          <a:p>
            <a:pPr eaLnBrk="1" hangingPunct="1">
              <a:lnSpc>
                <a:spcPct val="70000"/>
              </a:lnSpc>
              <a:buFont typeface="Wingdings" charset="0"/>
              <a:buNone/>
            </a:pPr>
            <a:endParaRPr lang="en-US" sz="1050" dirty="0">
              <a:latin typeface="Calibri"/>
              <a:ea typeface="ＭＳ Ｐゴシック" charset="0"/>
              <a:cs typeface="Calibri"/>
            </a:endParaRPr>
          </a:p>
          <a:p>
            <a:pPr eaLnBrk="1" hangingPunct="1">
              <a:lnSpc>
                <a:spcPct val="70000"/>
              </a:lnSpc>
            </a:pPr>
            <a:endParaRPr lang="en-US" dirty="0">
              <a:latin typeface="Calibri"/>
              <a:ea typeface="ＭＳ Ｐゴシック" charset="0"/>
              <a:cs typeface="Calibri"/>
            </a:endParaRPr>
          </a:p>
          <a:p>
            <a:pPr eaLnBrk="1" hangingPunct="1">
              <a:lnSpc>
                <a:spcPct val="70000"/>
              </a:lnSpc>
            </a:pPr>
            <a:r>
              <a:rPr lang="en-US" dirty="0">
                <a:latin typeface="Calibri"/>
                <a:ea typeface="ＭＳ Ｐゴシック" charset="0"/>
                <a:cs typeface="Calibri"/>
              </a:rPr>
              <a:t>Steal probability mass to generalize better</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1428750"/>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64541" name="Text Box 30"/>
          <p:cNvSpPr txBox="1">
            <a:spLocks noChangeArrowheads="1"/>
          </p:cNvSpPr>
          <p:nvPr/>
        </p:nvSpPr>
        <p:spPr bwMode="auto">
          <a:xfrm>
            <a:off x="1524000" y="3333750"/>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2.5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1.5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a:t>
            </a:r>
            <a:r>
              <a:rPr kumimoji="0" lang="en-US" sz="1600" b="0" i="0" u="none" strike="noStrike" kern="1200" cap="none" spc="0" normalizeH="0" baseline="0" noProof="0" dirty="0">
                <a:ln>
                  <a:noFill/>
                </a:ln>
                <a:solidFill>
                  <a:srgbClr val="CC0000"/>
                </a:solidFill>
                <a:effectLst/>
                <a:uLnTx/>
                <a:uFillTx/>
                <a:latin typeface="Calibri"/>
                <a:ea typeface="ＭＳ Ｐゴシック" charset="0"/>
                <a:cs typeface="Calibri"/>
              </a:rPr>
              <a:t>2 other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p:cNvSpPr txBox="1">
            <a:spLocks noChangeArrowheads="1"/>
          </p:cNvSpPr>
          <p:nvPr/>
        </p:nvSpPr>
        <p:spPr bwMode="auto">
          <a:xfrm rot="16200000">
            <a:off x="6423025" y="2052638"/>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p:cNvSpPr txBox="1">
            <a:spLocks noChangeArrowheads="1"/>
          </p:cNvSpPr>
          <p:nvPr/>
        </p:nvSpPr>
        <p:spPr bwMode="auto">
          <a:xfrm rot="16200000">
            <a:off x="6804025" y="20605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48" name="Text Box 21"/>
          <p:cNvSpPr txBox="1">
            <a:spLocks noChangeArrowheads="1"/>
          </p:cNvSpPr>
          <p:nvPr/>
        </p:nvSpPr>
        <p:spPr bwMode="auto">
          <a:xfrm rot="16200000">
            <a:off x="7185025" y="20605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49" name="Text Box 22"/>
          <p:cNvSpPr txBox="1">
            <a:spLocks noChangeArrowheads="1"/>
          </p:cNvSpPr>
          <p:nvPr/>
        </p:nvSpPr>
        <p:spPr bwMode="auto">
          <a:xfrm>
            <a:off x="8001000" y="2114550"/>
            <a:ext cx="533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57" name="Text Box 12"/>
          <p:cNvSpPr txBox="1">
            <a:spLocks noChangeArrowheads="1"/>
          </p:cNvSpPr>
          <p:nvPr/>
        </p:nvSpPr>
        <p:spPr bwMode="auto">
          <a:xfrm rot="16200000">
            <a:off x="721677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58" name="Text Box 13"/>
          <p:cNvSpPr txBox="1">
            <a:spLocks noChangeArrowheads="1"/>
          </p:cNvSpPr>
          <p:nvPr/>
        </p:nvSpPr>
        <p:spPr bwMode="auto">
          <a:xfrm>
            <a:off x="8001000" y="4324350"/>
            <a:ext cx="533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Lucida Sans" charset="0"/>
                <a:ea typeface="ＭＳ Ｐゴシック" charset="0"/>
              </a:rPr>
              <a:t>allegations</a:t>
            </a: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2300718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idx="1"/>
          </p:nvPr>
        </p:nvSpPr>
        <p:spPr/>
        <p:txBody>
          <a:bodyPr>
            <a:normAutofit fontScale="92500" lnSpcReduction="10000"/>
          </a:bodyPr>
          <a:lstStyle/>
          <a:p>
            <a:pPr eaLnBrk="1" hangingPunct="1"/>
            <a:r>
              <a:rPr lang="en-US" sz="2800" dirty="0">
                <a:latin typeface="Calibri" charset="0"/>
              </a:rPr>
              <a:t>Also called Laplace smoothing</a:t>
            </a:r>
          </a:p>
          <a:p>
            <a:pPr eaLnBrk="1" hangingPunct="1"/>
            <a:r>
              <a:rPr lang="en-US" sz="2800" dirty="0">
                <a:latin typeface="Calibri" charset="0"/>
              </a:rPr>
              <a:t>Pretend we saw each word one more time than we did</a:t>
            </a:r>
          </a:p>
          <a:p>
            <a:pPr eaLnBrk="1" hangingPunct="1"/>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pic>
        <p:nvPicPr>
          <p:cNvPr id="2" name="Picture 1">
            <a:extLst>
              <a:ext uri="{FF2B5EF4-FFF2-40B4-BE49-F238E27FC236}">
                <a16:creationId xmlns:a16="http://schemas.microsoft.com/office/drawing/2014/main" id="{9A06BD6C-B2B0-99A3-E795-F4CF0628A695}"/>
              </a:ext>
            </a:extLst>
          </p:cNvPr>
          <p:cNvPicPr>
            <a:picLocks noChangeAspect="1"/>
          </p:cNvPicPr>
          <p:nvPr/>
        </p:nvPicPr>
        <p:blipFill rotWithShape="1">
          <a:blip r:embed="rId3"/>
          <a:srcRect r="30581"/>
          <a:stretch/>
        </p:blipFill>
        <p:spPr>
          <a:xfrm>
            <a:off x="1828800" y="4239043"/>
            <a:ext cx="5016273" cy="819150"/>
          </a:xfrm>
          <a:prstGeom prst="rect">
            <a:avLst/>
          </a:prstGeom>
        </p:spPr>
      </p:pic>
      <p:pic>
        <p:nvPicPr>
          <p:cNvPr id="3" name="Picture 2">
            <a:extLst>
              <a:ext uri="{FF2B5EF4-FFF2-40B4-BE49-F238E27FC236}">
                <a16:creationId xmlns:a16="http://schemas.microsoft.com/office/drawing/2014/main" id="{0BCBF1DA-7BC7-96BD-19B9-9812DFFCC237}"/>
              </a:ext>
            </a:extLst>
          </p:cNvPr>
          <p:cNvPicPr>
            <a:picLocks noChangeAspect="1"/>
          </p:cNvPicPr>
          <p:nvPr/>
        </p:nvPicPr>
        <p:blipFill>
          <a:blip r:embed="rId4"/>
          <a:stretch>
            <a:fillRect/>
          </a:stretch>
        </p:blipFill>
        <p:spPr>
          <a:xfrm>
            <a:off x="3765550" y="2960200"/>
            <a:ext cx="3854450" cy="849800"/>
          </a:xfrm>
          <a:prstGeom prst="rect">
            <a:avLst/>
          </a:prstGeom>
        </p:spPr>
      </p:pic>
      <p:pic>
        <p:nvPicPr>
          <p:cNvPr id="4" name="Picture 3">
            <a:extLst>
              <a:ext uri="{FF2B5EF4-FFF2-40B4-BE49-F238E27FC236}">
                <a16:creationId xmlns:a16="http://schemas.microsoft.com/office/drawing/2014/main" id="{4D43C3A6-7B95-ED2C-A71A-7D84277D416C}"/>
              </a:ext>
            </a:extLst>
          </p:cNvPr>
          <p:cNvPicPr>
            <a:picLocks noChangeAspect="1"/>
          </p:cNvPicPr>
          <p:nvPr/>
        </p:nvPicPr>
        <p:blipFill rotWithShape="1">
          <a:blip r:embed="rId3"/>
          <a:srcRect l="70215"/>
          <a:stretch/>
        </p:blipFill>
        <p:spPr>
          <a:xfrm>
            <a:off x="6845073" y="4239043"/>
            <a:ext cx="2152309" cy="819150"/>
          </a:xfrm>
          <a:prstGeom prst="rect">
            <a:avLst/>
          </a:prstGeom>
        </p:spPr>
      </p:pic>
    </p:spTree>
    <p:extLst>
      <p:ext uri="{BB962C8B-B14F-4D97-AF65-F5344CB8AC3E}">
        <p14:creationId xmlns:p14="http://schemas.microsoft.com/office/powerpoint/2010/main" val="18152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idx="1"/>
          </p:nvPr>
        </p:nvSpPr>
        <p:spPr/>
        <p:txBody>
          <a:bodyPr>
            <a:normAutofit lnSpcReduction="10000"/>
          </a:bodyPr>
          <a:lstStyle/>
          <a:p>
            <a:pPr eaLnBrk="1" hangingPunct="1"/>
            <a:r>
              <a:rPr lang="en-US" sz="2000" dirty="0">
                <a:latin typeface="Calibri" charset="0"/>
              </a:rPr>
              <a:t>The maximum likelihood estimate</a:t>
            </a:r>
          </a:p>
          <a:p>
            <a:pPr lvl="1"/>
            <a:r>
              <a:rPr lang="en-US" sz="1800" dirty="0">
                <a:latin typeface="Calibri" charset="0"/>
              </a:rPr>
              <a:t>of some parameter of a model M from a training set T</a:t>
            </a:r>
          </a:p>
          <a:p>
            <a:pPr lvl="1" eaLnBrk="1" hangingPunct="1"/>
            <a:r>
              <a:rPr lang="en-US" sz="1800" dirty="0">
                <a:latin typeface="Calibri" charset="0"/>
              </a:rPr>
              <a:t>maximizes the likelihood of the training set T given the model M</a:t>
            </a:r>
          </a:p>
          <a:p>
            <a:pPr eaLnBrk="1" hangingPunct="1"/>
            <a:r>
              <a:rPr lang="en-US" sz="2000" dirty="0">
                <a:latin typeface="Calibri" charset="0"/>
              </a:rPr>
              <a:t>Suppose the word “bagel” occurs 400 times in a corpus of a million words</a:t>
            </a:r>
          </a:p>
          <a:p>
            <a:pPr eaLnBrk="1" hangingPunct="1"/>
            <a:r>
              <a:rPr lang="en-US" sz="2000" dirty="0">
                <a:latin typeface="Calibri" charset="0"/>
              </a:rPr>
              <a:t>What is the probability that a random word from some other text will be “bagel”?</a:t>
            </a:r>
          </a:p>
          <a:p>
            <a:pPr eaLnBrk="1" hangingPunct="1"/>
            <a:r>
              <a:rPr lang="en-US" sz="2000" dirty="0">
                <a:latin typeface="Calibri" charset="0"/>
              </a:rPr>
              <a:t>MLE estimate is 400/1,000,000 = .0004</a:t>
            </a:r>
          </a:p>
          <a:p>
            <a:r>
              <a:rPr lang="en-US" sz="2200" dirty="0">
                <a:latin typeface="Calibri" charset="0"/>
              </a:rPr>
              <a:t>This may be a bad estimate for some other corpus</a:t>
            </a:r>
          </a:p>
          <a:p>
            <a:pPr lvl="1"/>
            <a:r>
              <a:rPr lang="en-US" sz="1800" dirty="0">
                <a:latin typeface="Calibri" charset="0"/>
              </a:rPr>
              <a:t>But it is the </a:t>
            </a:r>
            <a:r>
              <a:rPr lang="en-US" sz="1800" b="1" dirty="0">
                <a:latin typeface="Calibri" charset="0"/>
              </a:rPr>
              <a:t>estimate</a:t>
            </a:r>
            <a:r>
              <a:rPr lang="en-US" sz="1800" dirty="0">
                <a:latin typeface="Calibri" charset="0"/>
              </a:rPr>
              <a:t> that makes it </a:t>
            </a:r>
            <a:r>
              <a:rPr lang="en-US" sz="1800" b="1" dirty="0">
                <a:latin typeface="Calibri" charset="0"/>
              </a:rPr>
              <a:t>most likely</a:t>
            </a:r>
            <a:r>
              <a:rPr lang="en-US" sz="1800"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39799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ＭＳ Ｐゴシック" charset="0"/>
                <a:cs typeface="ＭＳ Ｐゴシック" charset="0"/>
              </a:rPr>
              <a:t>Berkeley Restaurant Corpus: Laplace smoothed bigram counts</a:t>
            </a:r>
          </a:p>
        </p:txBody>
      </p:sp>
      <p:sp>
        <p:nvSpPr>
          <p:cNvPr id="2" name="Content Placeholder 1">
            <a:extLst>
              <a:ext uri="{FF2B5EF4-FFF2-40B4-BE49-F238E27FC236}">
                <a16:creationId xmlns:a16="http://schemas.microsoft.com/office/drawing/2014/main" id="{02598A82-8C6C-3D81-99F3-CB86367D3D5C}"/>
              </a:ext>
            </a:extLst>
          </p:cNvPr>
          <p:cNvSpPr>
            <a:spLocks noGrp="1"/>
          </p:cNvSpPr>
          <p:nvPr>
            <p:ph idx="1"/>
          </p:nvPr>
        </p:nvSpPr>
        <p:spPr/>
        <p:txBody>
          <a:bodyPr/>
          <a:lstStyle/>
          <a:p>
            <a:endParaRPr lang="en-US"/>
          </a:p>
        </p:txBody>
      </p:sp>
      <p:pic>
        <p:nvPicPr>
          <p:cNvPr id="5" name="Picture 4" descr="addone4"/>
          <p:cNvPicPr>
            <a:picLocks noChangeAspect="1" noChangeArrowheads="1"/>
          </p:cNvPicPr>
          <p:nvPr/>
        </p:nvPicPr>
        <p:blipFill>
          <a:blip r:embed="rId3"/>
          <a:srcRect/>
          <a:stretch>
            <a:fillRect/>
          </a:stretch>
        </p:blipFill>
        <p:spPr bwMode="auto">
          <a:xfrm>
            <a:off x="304800" y="1581150"/>
            <a:ext cx="8940800" cy="3180862"/>
          </a:xfrm>
          <a:prstGeom prst="rect">
            <a:avLst/>
          </a:prstGeom>
          <a:noFill/>
          <a:ln w="9525">
            <a:noFill/>
            <a:miter lim="800000"/>
            <a:headEnd/>
            <a:tailEnd/>
          </a:ln>
        </p:spPr>
      </p:pic>
    </p:spTree>
    <p:extLst>
      <p:ext uri="{BB962C8B-B14F-4D97-AF65-F5344CB8AC3E}">
        <p14:creationId xmlns:p14="http://schemas.microsoft.com/office/powerpoint/2010/main" val="689400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Laplace-smoothed bigrams</a:t>
            </a:r>
          </a:p>
        </p:txBody>
      </p:sp>
      <p:sp>
        <p:nvSpPr>
          <p:cNvPr id="2" name="Content Placeholder 1">
            <a:extLst>
              <a:ext uri="{FF2B5EF4-FFF2-40B4-BE49-F238E27FC236}">
                <a16:creationId xmlns:a16="http://schemas.microsoft.com/office/drawing/2014/main" id="{4801CB93-3471-C56E-5ADC-D7FD033B25CE}"/>
              </a:ext>
            </a:extLst>
          </p:cNvPr>
          <p:cNvSpPr>
            <a:spLocks noGrp="1"/>
          </p:cNvSpPr>
          <p:nvPr>
            <p:ph idx="1"/>
          </p:nvPr>
        </p:nvSpPr>
        <p:spPr/>
        <p:txBody>
          <a:bodyPr/>
          <a:lstStyle/>
          <a:p>
            <a:endParaRPr lang="en-US"/>
          </a:p>
        </p:txBody>
      </p:sp>
      <p:pic>
        <p:nvPicPr>
          <p:cNvPr id="6" name="Picture 4" descr="addone6"/>
          <p:cNvPicPr>
            <a:picLocks noChangeAspect="1" noChangeArrowheads="1"/>
          </p:cNvPicPr>
          <p:nvPr/>
        </p:nvPicPr>
        <p:blipFill>
          <a:blip r:embed="rId3"/>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304800" y="2647950"/>
            <a:ext cx="8568505" cy="2313199"/>
          </a:xfrm>
          <a:prstGeom prst="rect">
            <a:avLst/>
          </a:prstGeom>
          <a:noFill/>
          <a:ln w="9525">
            <a:noFill/>
            <a:miter lim="800000"/>
            <a:headEnd/>
            <a:tailEnd/>
          </a:ln>
        </p:spPr>
      </p:pic>
    </p:spTree>
    <p:extLst>
      <p:ext uri="{BB962C8B-B14F-4D97-AF65-F5344CB8AC3E}">
        <p14:creationId xmlns:p14="http://schemas.microsoft.com/office/powerpoint/2010/main" val="1639844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Reconstituted counts</a:t>
            </a:r>
          </a:p>
        </p:txBody>
      </p:sp>
      <p:sp>
        <p:nvSpPr>
          <p:cNvPr id="2" name="Content Placeholder 1">
            <a:extLst>
              <a:ext uri="{FF2B5EF4-FFF2-40B4-BE49-F238E27FC236}">
                <a16:creationId xmlns:a16="http://schemas.microsoft.com/office/drawing/2014/main" id="{68246168-FB23-EC52-9D46-E9E6927D6A20}"/>
              </a:ext>
            </a:extLst>
          </p:cNvPr>
          <p:cNvSpPr>
            <a:spLocks noGrp="1"/>
          </p:cNvSpPr>
          <p:nvPr>
            <p:ph idx="1"/>
          </p:nvPr>
        </p:nvSpPr>
        <p:spPr/>
        <p:txBody>
          <a:bodyPr/>
          <a:lstStyle/>
          <a:p>
            <a:endParaRPr lang="en-US"/>
          </a:p>
        </p:txBody>
      </p:sp>
      <p:pic>
        <p:nvPicPr>
          <p:cNvPr id="6" name="Picture 4" descr="addone8"/>
          <p:cNvPicPr>
            <a:picLocks noChangeAspect="1" noChangeArrowheads="1"/>
          </p:cNvPicPr>
          <p:nvPr/>
        </p:nvPicPr>
        <p:blipFill>
          <a:blip r:embed="rId3"/>
          <a:srcRect/>
          <a:stretch>
            <a:fillRect/>
          </a:stretch>
        </p:blipFill>
        <p:spPr bwMode="auto">
          <a:xfrm>
            <a:off x="1524000" y="1123950"/>
            <a:ext cx="5715848" cy="1022014"/>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304800" y="2326524"/>
            <a:ext cx="8534400" cy="2847763"/>
          </a:xfrm>
          <a:prstGeom prst="rect">
            <a:avLst/>
          </a:prstGeom>
          <a:noFill/>
          <a:ln w="9525">
            <a:noFill/>
            <a:miter lim="800000"/>
            <a:headEnd/>
            <a:tailEnd/>
          </a:ln>
        </p:spPr>
      </p:pic>
    </p:spTree>
    <p:extLst>
      <p:ext uri="{BB962C8B-B14F-4D97-AF65-F5344CB8AC3E}">
        <p14:creationId xmlns:p14="http://schemas.microsoft.com/office/powerpoint/2010/main" val="3633292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ea typeface="ＭＳ Ｐゴシック" charset="0"/>
                <a:cs typeface="ＭＳ Ｐゴシック" charset="0"/>
              </a:rPr>
              <a:t>Compare with raw bigram counts</a:t>
            </a:r>
          </a:p>
        </p:txBody>
      </p:sp>
      <p:sp>
        <p:nvSpPr>
          <p:cNvPr id="2" name="Content Placeholder 1">
            <a:extLst>
              <a:ext uri="{FF2B5EF4-FFF2-40B4-BE49-F238E27FC236}">
                <a16:creationId xmlns:a16="http://schemas.microsoft.com/office/drawing/2014/main" id="{1DE9A009-9941-9102-8D6E-B2AC65462B66}"/>
              </a:ext>
            </a:extLst>
          </p:cNvPr>
          <p:cNvSpPr>
            <a:spLocks noGrp="1"/>
          </p:cNvSpPr>
          <p:nvPr>
            <p:ph idx="1"/>
          </p:nvPr>
        </p:nvSpPr>
        <p:spPr/>
        <p:txBody>
          <a:bodyPr/>
          <a:lstStyle/>
          <a:p>
            <a:endParaRPr lang="en-US"/>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1905000" y="3007678"/>
            <a:ext cx="6400800" cy="2135822"/>
          </a:xfrm>
          <a:prstGeom prst="rect">
            <a:avLst/>
          </a:prstGeom>
          <a:noFill/>
          <a:ln w="9525">
            <a:noFill/>
            <a:miter lim="800000"/>
            <a:headEnd/>
            <a:tailEnd/>
          </a:ln>
        </p:spPr>
      </p:pic>
    </p:spTree>
    <p:extLst>
      <p:ext uri="{BB962C8B-B14F-4D97-AF65-F5344CB8AC3E}">
        <p14:creationId xmlns:p14="http://schemas.microsoft.com/office/powerpoint/2010/main" val="2223077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idx="1"/>
          </p:nvPr>
        </p:nvSpPr>
        <p:spPr/>
        <p:txBody>
          <a:bodyPr/>
          <a:lstStyle/>
          <a:p>
            <a:pPr eaLnBrk="1" hangingPunct="1"/>
            <a:r>
              <a:rPr lang="en-US" sz="2400" dirty="0">
                <a:latin typeface="Calibri" charset="0"/>
              </a:rPr>
              <a:t>So add-1 isn’t used for N-grams: </a:t>
            </a:r>
          </a:p>
          <a:p>
            <a:pPr lvl="1"/>
            <a:r>
              <a:rPr lang="en-US" sz="2000" dirty="0">
                <a:latin typeface="Calibri" charset="0"/>
              </a:rPr>
              <a:t>Generally we use interpolation or backoff instead</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89663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ＭＳ Ｐゴシック" charset="0"/>
                <a:cs typeface="ＭＳ Ｐゴシック" charset="0"/>
              </a:rPr>
              <a:t>Backoff</a:t>
            </a:r>
            <a:r>
              <a:rPr lang="en-US" dirty="0">
                <a:ea typeface="ＭＳ Ｐゴシック" charset="0"/>
                <a:cs typeface="ＭＳ Ｐゴシック" charset="0"/>
              </a:rPr>
              <a:t> and Interpolation</a:t>
            </a:r>
          </a:p>
        </p:txBody>
      </p:sp>
      <p:sp>
        <p:nvSpPr>
          <p:cNvPr id="57346" name="Rectangle 3"/>
          <p:cNvSpPr>
            <a:spLocks noGrp="1" noChangeArrowheads="1"/>
          </p:cNvSpPr>
          <p:nvPr>
            <p:ph idx="1"/>
          </p:nvPr>
        </p:nvSpPr>
        <p:spPr>
          <a:xfrm>
            <a:off x="822960" y="1200150"/>
            <a:ext cx="7863840" cy="3823648"/>
          </a:xfrm>
        </p:spPr>
        <p:txBody>
          <a:bodyPr>
            <a:normAutofit/>
          </a:bodyPr>
          <a:lstStyle/>
          <a:p>
            <a:pPr eaLnBrk="1" hangingPunct="1"/>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lvl="1" eaLnBrk="1" hangingPunct="1"/>
            <a:r>
              <a:rPr lang="en-US" dirty="0">
                <a:ea typeface="ＭＳ Ｐゴシック" charset="0"/>
              </a:rPr>
              <a:t>Condition on less context for contexts you know less </a:t>
            </a:r>
            <a:r>
              <a:rPr lang="en-US" altLang="ja-JP" dirty="0">
                <a:ea typeface="ＭＳ Ｐゴシック" charset="0"/>
              </a:rPr>
              <a:t>about </a:t>
            </a:r>
            <a:endParaRPr lang="en-US" b="1" dirty="0">
              <a:ea typeface="ＭＳ Ｐゴシック" charset="0"/>
            </a:endParaRPr>
          </a:p>
          <a:p>
            <a:pPr eaLnBrk="1" hangingPunct="1"/>
            <a:r>
              <a:rPr lang="en-US" b="1" dirty="0" err="1">
                <a:ea typeface="ＭＳ Ｐゴシック" charset="0"/>
              </a:rPr>
              <a:t>Backoff</a:t>
            </a:r>
            <a:r>
              <a:rPr lang="en-US" b="1" dirty="0">
                <a:ea typeface="ＭＳ Ｐゴシック" charset="0"/>
              </a:rPr>
              <a:t>: </a:t>
            </a:r>
          </a:p>
          <a:p>
            <a:pPr lvl="1"/>
            <a:r>
              <a:rPr lang="en-US" dirty="0">
                <a:ea typeface="ＭＳ Ｐゴシック" charset="0"/>
              </a:rPr>
              <a:t>use trigram if you have good evidence,</a:t>
            </a:r>
          </a:p>
          <a:p>
            <a:pPr lvl="1"/>
            <a:r>
              <a:rPr lang="en-US" dirty="0">
                <a:ea typeface="ＭＳ Ｐゴシック" charset="0"/>
              </a:rPr>
              <a:t>otherwise bigram, otherwise unigram</a:t>
            </a:r>
          </a:p>
          <a:p>
            <a:pPr eaLnBrk="1" hangingPunct="1"/>
            <a:r>
              <a:rPr lang="en-US" b="1" dirty="0">
                <a:ea typeface="ＭＳ Ｐゴシック" charset="0"/>
              </a:rPr>
              <a:t>Interpolation: </a:t>
            </a:r>
          </a:p>
          <a:p>
            <a:pPr lvl="1"/>
            <a:r>
              <a:rPr lang="en-US" dirty="0">
                <a:ea typeface="ＭＳ Ｐゴシック" charset="0"/>
              </a:rPr>
              <a:t>mix unigram, bigram, trigram</a:t>
            </a:r>
          </a:p>
          <a:p>
            <a:pPr lvl="1"/>
            <a:endParaRPr lang="en-US" dirty="0">
              <a:ea typeface="ＭＳ Ｐゴシック" charset="0"/>
            </a:endParaRPr>
          </a:p>
          <a:p>
            <a:r>
              <a:rPr lang="en-US" dirty="0">
                <a:ea typeface="ＭＳ Ｐゴシック" charset="0"/>
              </a:rPr>
              <a:t>Interpolation works better</a:t>
            </a:r>
          </a:p>
        </p:txBody>
      </p:sp>
    </p:spTree>
    <p:extLst>
      <p:ext uri="{BB962C8B-B14F-4D97-AF65-F5344CB8AC3E}">
        <p14:creationId xmlns:p14="http://schemas.microsoft.com/office/powerpoint/2010/main" val="2908532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7863840" cy="3429000"/>
          </a:xfrm>
        </p:spPr>
        <p:txBody>
          <a:bodyPr>
            <a:normAutofit/>
          </a:bodyPr>
          <a:lstStyle/>
          <a:p>
            <a:pPr marL="0" indent="0">
              <a:buNone/>
            </a:pPr>
            <a:r>
              <a:rPr lang="en-US" dirty="0"/>
              <a:t>It's a helpful part of language tasks</a:t>
            </a:r>
          </a:p>
          <a:p>
            <a:pPr marL="179388" indent="-179388">
              <a:buFont typeface="Arial" panose="020B0604020202020204" pitchFamily="34" charset="0"/>
              <a:buChar char="•"/>
            </a:pPr>
            <a:r>
              <a:rPr lang="en-US" dirty="0"/>
              <a:t>Grammar or spell checking</a:t>
            </a:r>
          </a:p>
          <a:p>
            <a:pPr marL="150813"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p>
          <a:p>
            <a:pPr marL="150813"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p>
          <a:p>
            <a:pPr marL="233363" indent="-233363">
              <a:buFont typeface="Arial" panose="020B0604020202020204" pitchFamily="34" charset="0"/>
              <a:buChar char="•"/>
            </a:pPr>
            <a:endParaRPr lang="en-US" sz="900" dirty="0"/>
          </a:p>
          <a:p>
            <a:pPr marL="233363" indent="-233363">
              <a:buFont typeface="Arial" panose="020B0604020202020204" pitchFamily="34" charset="0"/>
              <a:buChar char="•"/>
            </a:pPr>
            <a:r>
              <a:rPr lang="en-US" dirty="0"/>
              <a:t>Speech recognition</a:t>
            </a:r>
          </a:p>
          <a:p>
            <a:pPr marL="150813" lvl="1" indent="0">
              <a:buNone/>
            </a:pPr>
            <a:r>
              <a:rPr lang="en-US" dirty="0">
                <a:solidFill>
                  <a:srgbClr val="0200FF"/>
                </a:solidFill>
              </a:rPr>
              <a:t>I will be back soonish           I will be bassoon dish</a:t>
            </a:r>
          </a:p>
          <a:p>
            <a:endParaRPr lang="en-US" sz="2000" dirty="0"/>
          </a:p>
        </p:txBody>
      </p:sp>
    </p:spTree>
    <p:extLst>
      <p:ext uri="{BB962C8B-B14F-4D97-AF65-F5344CB8AC3E}">
        <p14:creationId xmlns:p14="http://schemas.microsoft.com/office/powerpoint/2010/main" val="289640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idx="1"/>
          </p:nvPr>
        </p:nvSpPr>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extLst>
      <p:ext uri="{BB962C8B-B14F-4D97-AF65-F5344CB8AC3E}">
        <p14:creationId xmlns:p14="http://schemas.microsoft.com/office/powerpoint/2010/main" val="140825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a:t>
            </a:r>
            <a:r>
              <a:rPr lang="en-US" dirty="0" err="1"/>
              <a:t>λs</a:t>
            </a:r>
            <a:r>
              <a:rPr lang="en-US" dirty="0"/>
              <a:t> for interpolation?</a:t>
            </a:r>
          </a:p>
        </p:txBody>
      </p:sp>
      <p:sp>
        <p:nvSpPr>
          <p:cNvPr id="171011" name="Rectangle 3"/>
          <p:cNvSpPr>
            <a:spLocks noGrp="1" noChangeArrowheads="1"/>
          </p:cNvSpPr>
          <p:nvPr>
            <p:ph idx="1"/>
          </p:nvPr>
        </p:nvSpPr>
        <p:spPr/>
        <p:txBody>
          <a:bodyPr>
            <a:normAutofit/>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Training Data</a:t>
            </a: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Held-Out Data</a:t>
            </a: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Test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Data</a:t>
            </a:r>
          </a:p>
        </p:txBody>
      </p:sp>
    </p:spTree>
    <p:extLst>
      <p:ext uri="{BB962C8B-B14F-4D97-AF65-F5344CB8AC3E}">
        <p14:creationId xmlns:p14="http://schemas.microsoft.com/office/powerpoint/2010/main" val="1767663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04EE-5F40-6EFE-DF61-FBEE760E62EC}"/>
              </a:ext>
            </a:extLst>
          </p:cNvPr>
          <p:cNvSpPr>
            <a:spLocks noGrp="1"/>
          </p:cNvSpPr>
          <p:nvPr>
            <p:ph type="title"/>
          </p:nvPr>
        </p:nvSpPr>
        <p:spPr/>
        <p:txBody>
          <a:bodyPr/>
          <a:lstStyle/>
          <a:p>
            <a:r>
              <a:rPr lang="en-US" dirty="0"/>
              <a:t>Backoff</a:t>
            </a:r>
          </a:p>
        </p:txBody>
      </p:sp>
      <p:sp>
        <p:nvSpPr>
          <p:cNvPr id="3" name="Content Placeholder 2">
            <a:extLst>
              <a:ext uri="{FF2B5EF4-FFF2-40B4-BE49-F238E27FC236}">
                <a16:creationId xmlns:a16="http://schemas.microsoft.com/office/drawing/2014/main" id="{CF4F7670-65F8-A55D-5574-DE08FCDB7B71}"/>
              </a:ext>
            </a:extLst>
          </p:cNvPr>
          <p:cNvSpPr>
            <a:spLocks noGrp="1"/>
          </p:cNvSpPr>
          <p:nvPr>
            <p:ph idx="1"/>
          </p:nvPr>
        </p:nvSpPr>
        <p:spPr>
          <a:xfrm>
            <a:off x="822960" y="1200150"/>
            <a:ext cx="7940040" cy="3429000"/>
          </a:xfrm>
        </p:spPr>
        <p:txBody>
          <a:bodyPr>
            <a:normAutofit lnSpcReduction="10000"/>
          </a:bodyPr>
          <a:lstStyle/>
          <a:p>
            <a:pPr marL="61913" lvl="1" indent="0">
              <a:buNone/>
            </a:pPr>
            <a:r>
              <a:rPr lang="en-US" sz="2800" dirty="0"/>
              <a:t>Suppose you want:</a:t>
            </a:r>
          </a:p>
          <a:p>
            <a:pPr marL="1547813" lvl="1" indent="0">
              <a:buNone/>
            </a:pPr>
            <a:r>
              <a:rPr lang="en-US" sz="2800" dirty="0">
                <a:solidFill>
                  <a:srgbClr val="0200FF"/>
                </a:solidFill>
              </a:rPr>
              <a:t>P(pancakes| delicious soufflé)</a:t>
            </a:r>
          </a:p>
          <a:p>
            <a:r>
              <a:rPr lang="en-US" dirty="0"/>
              <a:t>If the trigram probability is 0, use the bigram</a:t>
            </a:r>
          </a:p>
          <a:p>
            <a:pPr marL="1485900" indent="0"/>
            <a:r>
              <a:rPr lang="en-US" dirty="0">
                <a:solidFill>
                  <a:srgbClr val="0200FF"/>
                </a:solidFill>
              </a:rPr>
              <a:t>P(pancakes| soufflé)</a:t>
            </a:r>
            <a:endParaRPr lang="en-US" dirty="0"/>
          </a:p>
          <a:p>
            <a:r>
              <a:rPr lang="en-US" dirty="0"/>
              <a:t>If the bigram probability is 0, use the unigram</a:t>
            </a:r>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p>
        </p:txBody>
      </p:sp>
    </p:spTree>
    <p:extLst>
      <p:ext uri="{BB962C8B-B14F-4D97-AF65-F5344CB8AC3E}">
        <p14:creationId xmlns:p14="http://schemas.microsoft.com/office/powerpoint/2010/main" val="56449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p>
        </p:txBody>
      </p:sp>
      <p:sp>
        <p:nvSpPr>
          <p:cNvPr id="3" name="Content Placeholder 2"/>
          <p:cNvSpPr>
            <a:spLocks noGrp="1"/>
          </p:cNvSpPr>
          <p:nvPr>
            <p:ph idx="1"/>
          </p:nvPr>
        </p:nvSpPr>
        <p:spPr/>
        <p:txBody>
          <a:bodyPr/>
          <a:lstStyle/>
          <a:p>
            <a:r>
              <a:rPr lang="en-US" sz="2800" dirty="0"/>
              <a:t>Backoff without discounting (not a true probability)</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spid="_x0000_s24580" name="Equation" r:id="rId3" imgW="3175000" imgH="825500" progId="Equation.3">
                  <p:embed/>
                </p:oleObj>
              </mc:Choice>
              <mc:Fallback>
                <p:oleObj name="Equation" r:id="rId3" imgW="3175000" imgH="825500" progId="Equation.3">
                  <p:embed/>
                  <p:pic>
                    <p:nvPicPr>
                      <p:cNvPr id="5" name="Object 4"/>
                      <p:cNvPicPr/>
                      <p:nvPr/>
                    </p:nvPicPr>
                    <p:blipFill>
                      <a:blip r:embed="rId4"/>
                      <a:stretch>
                        <a:fillRect/>
                      </a:stretch>
                    </p:blipFill>
                    <p:spPr>
                      <a:xfrm>
                        <a:off x="1301750" y="21907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spid="_x0000_s24581" name="Equation" r:id="rId5" imgW="1117600" imgH="393700" progId="Equation.3">
                  <p:embed/>
                </p:oleObj>
              </mc:Choice>
              <mc:Fallback>
                <p:oleObj name="Equation" r:id="rId5" imgW="1117600" imgH="393700" progId="Equation.3">
                  <p:embed/>
                  <p:pic>
                    <p:nvPicPr>
                      <p:cNvPr id="6" name="Object 5"/>
                      <p:cNvPicPr/>
                      <p:nvPr/>
                    </p:nvPicPr>
                    <p:blipFill>
                      <a:blip r:embed="rId6"/>
                      <a:stretch>
                        <a:fillRect/>
                      </a:stretch>
                    </p:blipFill>
                    <p:spPr>
                      <a:xfrm>
                        <a:off x="1371600"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13121701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Thanks for Your Attention!</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74</a:t>
            </a:fld>
            <a:endParaRPr lang="en-US"/>
          </a:p>
        </p:txBody>
      </p:sp>
    </p:spTree>
    <p:extLst>
      <p:ext uri="{BB962C8B-B14F-4D97-AF65-F5344CB8AC3E}">
        <p14:creationId xmlns:p14="http://schemas.microsoft.com/office/powerpoint/2010/main" val="85103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p>
          <a:p>
            <a:pPr marL="404813" indent="-225425">
              <a:buFont typeface="Arial" panose="020B0604020202020204" pitchFamily="34" charset="0"/>
              <a:buChar char="•"/>
            </a:pPr>
            <a:r>
              <a:rPr lang="en-US" sz="2400" dirty="0">
                <a:solidFill>
                  <a:schemeClr val="tx1"/>
                </a:solidFill>
              </a:rPr>
              <a:t>Left-to-right (autoregressive) LMs learn to predict next word</a:t>
            </a: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p>
          <a:p>
            <a:pPr lvl="1">
              <a:buFont typeface="Arial" panose="020B0604020202020204" pitchFamily="34" charset="0"/>
              <a:buChar char="•"/>
            </a:pPr>
            <a:r>
              <a:rPr lang="en-US" dirty="0">
                <a:solidFill>
                  <a:schemeClr val="tx1"/>
                </a:solidFill>
              </a:rPr>
              <a:t>By predicting the next word over and over again</a:t>
            </a:r>
          </a:p>
          <a:p>
            <a:pPr marL="0" indent="0">
              <a:buNone/>
            </a:pPr>
            <a:endParaRPr lang="en-US" sz="2000" dirty="0"/>
          </a:p>
        </p:txBody>
      </p:sp>
    </p:spTree>
    <p:extLst>
      <p:ext uri="{BB962C8B-B14F-4D97-AF65-F5344CB8AC3E}">
        <p14:creationId xmlns:p14="http://schemas.microsoft.com/office/powerpoint/2010/main" val="6150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Language Modeling (LM) more formally</a:t>
            </a:r>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charset="0"/>
              </a:rPr>
              <a:t>Goal: compute the probability of a sentence or sequence of words W:</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p>
          <a:p>
            <a:pPr eaLnBrk="1" hangingPunct="1"/>
            <a:r>
              <a:rPr lang="en-US" dirty="0">
                <a:latin typeface="Calibri" charset="0"/>
              </a:rPr>
              <a:t>An LM </a:t>
            </a:r>
            <a:r>
              <a:rPr lang="en-US" sz="2800" dirty="0">
                <a:latin typeface="Calibri" charset="0"/>
              </a:rPr>
              <a:t>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a:t>
            </a:r>
            <a:endParaRPr lang="en-US" sz="2400" dirty="0">
              <a:latin typeface="Calibri" charset="0"/>
            </a:endParaRPr>
          </a:p>
        </p:txBody>
      </p:sp>
    </p:spTree>
    <p:extLst>
      <p:ext uri="{BB962C8B-B14F-4D97-AF65-F5344CB8AC3E}">
        <p14:creationId xmlns:p14="http://schemas.microsoft.com/office/powerpoint/2010/main" val="10088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22335</TotalTime>
  <Words>6207</Words>
  <Application>Microsoft Office PowerPoint</Application>
  <PresentationFormat>如螢幕大小 (16:9)</PresentationFormat>
  <Paragraphs>633</Paragraphs>
  <Slides>74</Slides>
  <Notes>63</Notes>
  <HiddenSlides>0</HiddenSlides>
  <MMClips>0</MMClips>
  <ScaleCrop>false</ScaleCrop>
  <HeadingPairs>
    <vt:vector size="8" baseType="variant">
      <vt:variant>
        <vt:lpstr>使用字型</vt:lpstr>
      </vt:variant>
      <vt:variant>
        <vt:i4>13</vt:i4>
      </vt:variant>
      <vt:variant>
        <vt:lpstr>佈景主題</vt:lpstr>
      </vt:variant>
      <vt:variant>
        <vt:i4>2</vt:i4>
      </vt:variant>
      <vt:variant>
        <vt:lpstr>內嵌 OLE 伺服程式</vt:lpstr>
      </vt:variant>
      <vt:variant>
        <vt:i4>1</vt:i4>
      </vt:variant>
      <vt:variant>
        <vt:lpstr>投影片標題</vt:lpstr>
      </vt:variant>
      <vt:variant>
        <vt:i4>74</vt:i4>
      </vt:variant>
    </vt:vector>
  </HeadingPairs>
  <TitlesOfParts>
    <vt:vector size="90" baseType="lpstr">
      <vt:lpstr>Calibri (Headings)</vt:lpstr>
      <vt:lpstr>Courier</vt:lpstr>
      <vt:lpstr>NimbusRomNo9L</vt:lpstr>
      <vt:lpstr>Arial</vt:lpstr>
      <vt:lpstr>Calibri</vt:lpstr>
      <vt:lpstr>Calibri Light</vt:lpstr>
      <vt:lpstr>Courier New</vt:lpstr>
      <vt:lpstr>Lucida Sans</vt:lpstr>
      <vt:lpstr>Tahoma</vt:lpstr>
      <vt:lpstr>Times</vt:lpstr>
      <vt:lpstr>Times New Roman</vt:lpstr>
      <vt:lpstr>Verdana</vt:lpstr>
      <vt:lpstr>Wingdings</vt:lpstr>
      <vt:lpstr>Retrospect</vt:lpstr>
      <vt:lpstr>NLP-jurafsky</vt:lpstr>
      <vt:lpstr>Equation</vt:lpstr>
      <vt:lpstr> Language Modeling</vt:lpstr>
      <vt:lpstr>Reference</vt:lpstr>
      <vt:lpstr>Outline</vt:lpstr>
      <vt:lpstr> Language Modeling</vt:lpstr>
      <vt:lpstr>Predicting words</vt:lpstr>
      <vt:lpstr>Language Models</vt:lpstr>
      <vt:lpstr>Why word prediction?</vt:lpstr>
      <vt:lpstr>Why word prediction?</vt:lpstr>
      <vt:lpstr>Language Modeling (LM) more formally</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Problems with N-gram models</vt:lpstr>
      <vt:lpstr>Why N-gram models?</vt:lpstr>
      <vt:lpstr>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What kinds of knowledge do N-grams represent?</vt:lpstr>
      <vt:lpstr>Dealing with scale in large n-grams</vt:lpstr>
      <vt:lpstr>Larger ngrams</vt:lpstr>
      <vt:lpstr>N-gram LM Toolkits</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Backoff and Interpolation</vt:lpstr>
      <vt:lpstr>Linear Interpolation</vt:lpstr>
      <vt:lpstr>How to set λs for interpolation?</vt:lpstr>
      <vt:lpstr>Backoff</vt:lpstr>
      <vt:lpstr>Stupid Backoff</vt:lpstr>
      <vt:lpstr>Thanks for Your Attention!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Chris Wang</cp:lastModifiedBy>
  <cp:revision>198</cp:revision>
  <cp:lastPrinted>2024-01-22T06:52:09Z</cp:lastPrinted>
  <dcterms:created xsi:type="dcterms:W3CDTF">2010-04-19T15:31:24Z</dcterms:created>
  <dcterms:modified xsi:type="dcterms:W3CDTF">2025-03-03T09:13:17Z</dcterms:modified>
</cp:coreProperties>
</file>